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95" r:id="rId5"/>
    <p:sldId id="261" r:id="rId6"/>
    <p:sldId id="262" r:id="rId7"/>
    <p:sldId id="263" r:id="rId8"/>
    <p:sldId id="264" r:id="rId9"/>
    <p:sldId id="300" r:id="rId10"/>
    <p:sldId id="299" r:id="rId11"/>
    <p:sldId id="265" r:id="rId12"/>
    <p:sldId id="274" r:id="rId13"/>
    <p:sldId id="292" r:id="rId14"/>
    <p:sldId id="266" r:id="rId15"/>
    <p:sldId id="267" r:id="rId16"/>
    <p:sldId id="268" r:id="rId17"/>
    <p:sldId id="260" r:id="rId18"/>
    <p:sldId id="269" r:id="rId19"/>
    <p:sldId id="296" r:id="rId20"/>
    <p:sldId id="284" r:id="rId21"/>
    <p:sldId id="270" r:id="rId22"/>
    <p:sldId id="293" r:id="rId23"/>
    <p:sldId id="272" r:id="rId24"/>
    <p:sldId id="271" r:id="rId25"/>
    <p:sldId id="290" r:id="rId26"/>
    <p:sldId id="289" r:id="rId27"/>
    <p:sldId id="294" r:id="rId28"/>
    <p:sldId id="297" r:id="rId29"/>
    <p:sldId id="306" r:id="rId30"/>
    <p:sldId id="282" r:id="rId31"/>
    <p:sldId id="283" r:id="rId32"/>
    <p:sldId id="275" r:id="rId33"/>
    <p:sldId id="276" r:id="rId34"/>
    <p:sldId id="277" r:id="rId35"/>
    <p:sldId id="278" r:id="rId36"/>
    <p:sldId id="288" r:id="rId37"/>
    <p:sldId id="301" r:id="rId38"/>
    <p:sldId id="286" r:id="rId39"/>
    <p:sldId id="304" r:id="rId40"/>
    <p:sldId id="305" r:id="rId41"/>
    <p:sldId id="302" r:id="rId42"/>
    <p:sldId id="291" r:id="rId43"/>
    <p:sldId id="303" r:id="rId44"/>
    <p:sldId id="259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8"/>
    <p:restoredTop sz="74587"/>
  </p:normalViewPr>
  <p:slideViewPr>
    <p:cSldViewPr snapToGrid="0" snapToObjects="1">
      <p:cViewPr varScale="1">
        <p:scale>
          <a:sx n="85" d="100"/>
          <a:sy n="85" d="100"/>
        </p:scale>
        <p:origin x="17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FA6-A73B-1F4B-998D-CF462F769B30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D0C6-9916-8B48-BC8A-234FA6087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6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issipation" TargetMode="External"/><Relationship Id="rId3" Type="http://schemas.openxmlformats.org/officeDocument/2006/relationships/hyperlink" Target="https://en.wikipedia.org/wiki/Heat" TargetMode="External"/><Relationship Id="rId7" Type="http://schemas.openxmlformats.org/officeDocument/2006/relationships/hyperlink" Target="https://en.wikipedia.org/wiki/Computer_cooling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System_on_a_chip" TargetMode="External"/><Relationship Id="rId5" Type="http://schemas.openxmlformats.org/officeDocument/2006/relationships/hyperlink" Target="https://en.wikipedia.org/wiki/GPU" TargetMode="External"/><Relationship Id="rId4" Type="http://schemas.openxmlformats.org/officeDocument/2006/relationships/hyperlink" Target="https://en.wikipedia.org/wiki/CPU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kit.cyber.ee/term/13520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Pidanud</a:t>
            </a:r>
            <a:r>
              <a:rPr lang="en-US" dirty="0"/>
              <a:t> </a:t>
            </a:r>
            <a:r>
              <a:rPr lang="en-US" dirty="0" err="1"/>
              <a:t>Raplas</a:t>
            </a:r>
            <a:r>
              <a:rPr lang="en-US" dirty="0"/>
              <a:t> </a:t>
            </a:r>
            <a:r>
              <a:rPr lang="en-US" dirty="0" err="1"/>
              <a:t>arvutiäri</a:t>
            </a:r>
            <a:r>
              <a:rPr lang="en-US" dirty="0"/>
              <a:t> </a:t>
            </a:r>
            <a:r>
              <a:rPr lang="en-US" dirty="0" err="1"/>
              <a:t>üle</a:t>
            </a:r>
            <a:r>
              <a:rPr lang="en-US" dirty="0"/>
              <a:t> 20 </a:t>
            </a:r>
            <a:r>
              <a:rPr lang="en-US" dirty="0" err="1"/>
              <a:t>aasta</a:t>
            </a:r>
            <a:endParaRPr lang="en-US" dirty="0"/>
          </a:p>
          <a:p>
            <a:r>
              <a:rPr lang="en-US" dirty="0" err="1"/>
              <a:t>Praktik</a:t>
            </a:r>
            <a:endParaRPr lang="en-US" dirty="0"/>
          </a:p>
          <a:p>
            <a:r>
              <a:rPr lang="en-US" dirty="0" err="1"/>
              <a:t>Kogemused</a:t>
            </a:r>
            <a:r>
              <a:rPr lang="en-US" dirty="0"/>
              <a:t> </a:t>
            </a:r>
            <a:r>
              <a:rPr lang="en-US" dirty="0" err="1"/>
              <a:t>igapäevaelust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50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52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3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Cache – </a:t>
            </a:r>
            <a:r>
              <a:rPr lang="en-US" dirty="0" err="1"/>
              <a:t>väga</a:t>
            </a:r>
            <a:r>
              <a:rPr lang="en-US" dirty="0"/>
              <a:t> </a:t>
            </a:r>
            <a:r>
              <a:rPr lang="en-US" dirty="0" err="1"/>
              <a:t>kiire</a:t>
            </a:r>
            <a:r>
              <a:rPr lang="en-US" dirty="0"/>
              <a:t> </a:t>
            </a:r>
            <a:r>
              <a:rPr lang="en-US" dirty="0" err="1"/>
              <a:t>võrreldes</a:t>
            </a:r>
            <a:r>
              <a:rPr lang="en-US" dirty="0"/>
              <a:t> RAM-</a:t>
            </a:r>
            <a:r>
              <a:rPr lang="en-US" dirty="0" err="1"/>
              <a:t>iga</a:t>
            </a:r>
            <a:r>
              <a:rPr lang="en-US" dirty="0"/>
              <a:t>, </a:t>
            </a:r>
            <a:r>
              <a:rPr lang="en-US" dirty="0" err="1"/>
              <a:t>tihedamini</a:t>
            </a:r>
            <a:r>
              <a:rPr lang="en-US" dirty="0"/>
              <a:t> </a:t>
            </a:r>
            <a:r>
              <a:rPr lang="en-US" dirty="0" err="1"/>
              <a:t>kasutatavad</a:t>
            </a:r>
            <a:r>
              <a:rPr lang="en-US" dirty="0"/>
              <a:t> </a:t>
            </a:r>
            <a:r>
              <a:rPr lang="en-US" dirty="0" err="1"/>
              <a:t>käsud</a:t>
            </a:r>
            <a:r>
              <a:rPr lang="en-US" dirty="0"/>
              <a:t> (4-25)</a:t>
            </a:r>
          </a:p>
          <a:p>
            <a:r>
              <a:rPr lang="en-US" dirty="0" err="1"/>
              <a:t>Tuumad</a:t>
            </a:r>
            <a:r>
              <a:rPr lang="en-US" dirty="0"/>
              <a:t> – 1 </a:t>
            </a:r>
            <a:r>
              <a:rPr lang="en-US" dirty="0" err="1"/>
              <a:t>kuni</a:t>
            </a:r>
            <a:r>
              <a:rPr lang="en-US" dirty="0"/>
              <a:t> 18 (</a:t>
            </a:r>
            <a:r>
              <a:rPr lang="en-US" dirty="0" err="1"/>
              <a:t>serveritel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72)</a:t>
            </a:r>
          </a:p>
          <a:p>
            <a:r>
              <a:rPr lang="en-US" dirty="0" err="1"/>
              <a:t>Sagedus</a:t>
            </a:r>
            <a:r>
              <a:rPr lang="en-US" dirty="0"/>
              <a:t> </a:t>
            </a:r>
            <a:r>
              <a:rPr lang="en-US" dirty="0" err="1"/>
              <a:t>kuni</a:t>
            </a:r>
            <a:r>
              <a:rPr lang="en-US" dirty="0"/>
              <a:t> 4GHz – turbo </a:t>
            </a:r>
            <a:r>
              <a:rPr lang="en-US" dirty="0" err="1"/>
              <a:t>kuni</a:t>
            </a:r>
            <a:r>
              <a:rPr lang="en-US" dirty="0"/>
              <a:t> 5GHz</a:t>
            </a:r>
          </a:p>
          <a:p>
            <a:r>
              <a:rPr lang="en-US" dirty="0"/>
              <a:t>Hyperthreading 10-30%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võitu</a:t>
            </a:r>
            <a:endParaRPr lang="en-US" dirty="0"/>
          </a:p>
          <a:p>
            <a:r>
              <a:rPr lang="en-US" dirty="0"/>
              <a:t>Transistor – </a:t>
            </a:r>
            <a:r>
              <a:rPr lang="en-US" dirty="0" err="1"/>
              <a:t>kolme</a:t>
            </a:r>
            <a:r>
              <a:rPr lang="en-US" dirty="0"/>
              <a:t> </a:t>
            </a:r>
            <a:r>
              <a:rPr lang="en-US" dirty="0" err="1"/>
              <a:t>väljaviiguga</a:t>
            </a:r>
            <a:r>
              <a:rPr lang="en-US" dirty="0"/>
              <a:t> </a:t>
            </a:r>
            <a:r>
              <a:rPr lang="en-US" dirty="0" err="1"/>
              <a:t>pooljuhtseadis</a:t>
            </a:r>
            <a:r>
              <a:rPr lang="en-US" dirty="0"/>
              <a:t> </a:t>
            </a:r>
            <a:r>
              <a:rPr lang="en-US" dirty="0" err="1"/>
              <a:t>elektriahelate</a:t>
            </a:r>
            <a:r>
              <a:rPr lang="en-US" dirty="0"/>
              <a:t> </a:t>
            </a:r>
            <a:r>
              <a:rPr lang="en-US" dirty="0" err="1"/>
              <a:t>lülitamiseks</a:t>
            </a:r>
            <a:endParaRPr lang="en-US" dirty="0"/>
          </a:p>
          <a:p>
            <a:r>
              <a:rPr lang="en-US" dirty="0" err="1"/>
              <a:t>Voolutarve</a:t>
            </a:r>
            <a:r>
              <a:rPr lang="en-US" dirty="0"/>
              <a:t> </a:t>
            </a:r>
            <a:r>
              <a:rPr lang="en-US" dirty="0" err="1"/>
              <a:t>Wattides</a:t>
            </a:r>
            <a:r>
              <a:rPr lang="en-US" dirty="0"/>
              <a:t> 60-70-100vms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5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thermal design power</a:t>
            </a:r>
            <a:r>
              <a:rPr lang="en-US" dirty="0"/>
              <a:t> (</a:t>
            </a:r>
            <a:r>
              <a:rPr lang="en-US" b="1" dirty="0"/>
              <a:t>TDP</a:t>
            </a:r>
            <a:r>
              <a:rPr lang="en-US" dirty="0"/>
              <a:t>), sometimes called </a:t>
            </a:r>
            <a:r>
              <a:rPr lang="en-US" b="1" dirty="0"/>
              <a:t>thermal design point</a:t>
            </a:r>
            <a:r>
              <a:rPr lang="en-US" dirty="0"/>
              <a:t>, is the maximum amount of </a:t>
            </a:r>
            <a:r>
              <a:rPr lang="en-US" dirty="0">
                <a:hlinkClick r:id="rId3" tooltip="Heat"/>
              </a:rPr>
              <a:t>heat</a:t>
            </a:r>
            <a:r>
              <a:rPr lang="en-US" dirty="0"/>
              <a:t> generated by a computer chip or component (often a </a:t>
            </a:r>
            <a:r>
              <a:rPr lang="en-US" dirty="0">
                <a:hlinkClick r:id="rId4" tooltip="CPU"/>
              </a:rPr>
              <a:t>CPU</a:t>
            </a:r>
            <a:r>
              <a:rPr lang="en-US" dirty="0"/>
              <a:t>, </a:t>
            </a:r>
            <a:r>
              <a:rPr lang="en-US" dirty="0">
                <a:hlinkClick r:id="rId5" tooltip="GPU"/>
              </a:rPr>
              <a:t>GPU</a:t>
            </a:r>
            <a:r>
              <a:rPr lang="en-US" dirty="0"/>
              <a:t> or </a:t>
            </a:r>
            <a:r>
              <a:rPr lang="en-US" dirty="0">
                <a:hlinkClick r:id="rId6" tooltip="System on a chip"/>
              </a:rPr>
              <a:t>system on a chip</a:t>
            </a:r>
            <a:r>
              <a:rPr lang="en-US" dirty="0"/>
              <a:t>) that the </a:t>
            </a:r>
            <a:r>
              <a:rPr lang="en-US" dirty="0">
                <a:hlinkClick r:id="rId7" tooltip="Computer cooling"/>
              </a:rPr>
              <a:t>cooling system</a:t>
            </a:r>
            <a:r>
              <a:rPr lang="en-US" dirty="0"/>
              <a:t> in a computer is designed to </a:t>
            </a:r>
            <a:r>
              <a:rPr lang="en-US" dirty="0">
                <a:hlinkClick r:id="rId8" tooltip="Dissipation"/>
              </a:rPr>
              <a:t>dissipate</a:t>
            </a:r>
            <a:r>
              <a:rPr lang="en-US" dirty="0"/>
              <a:t> under any workload.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82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arvutusvõimsus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kahekordistub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18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kuuga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Gordon Moore,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Inteli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asutajaid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väide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1975-2012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kehtivuse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täielikku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lõppu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ennustatakse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aastaks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65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954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373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80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354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94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Kassettmakiga</a:t>
            </a:r>
            <a:r>
              <a:rPr lang="en-US" dirty="0"/>
              <a:t> </a:t>
            </a:r>
            <a:r>
              <a:rPr lang="en-US" dirty="0" err="1"/>
              <a:t>kassetilt</a:t>
            </a:r>
            <a:r>
              <a:rPr lang="en-US" dirty="0"/>
              <a:t> </a:t>
            </a:r>
            <a:r>
              <a:rPr lang="en-US" dirty="0" err="1"/>
              <a:t>operatsioonisüsteem</a:t>
            </a:r>
            <a:r>
              <a:rPr lang="en-US" dirty="0"/>
              <a:t> ja programmed</a:t>
            </a:r>
          </a:p>
          <a:p>
            <a:r>
              <a:rPr lang="en-US" dirty="0" err="1"/>
              <a:t>Kineskoobiga</a:t>
            </a:r>
            <a:r>
              <a:rPr lang="en-US" dirty="0"/>
              <a:t> </a:t>
            </a:r>
            <a:r>
              <a:rPr lang="en-US" dirty="0" err="1"/>
              <a:t>televiisori</a:t>
            </a:r>
            <a:r>
              <a:rPr lang="en-US" dirty="0"/>
              <a:t> </a:t>
            </a:r>
            <a:r>
              <a:rPr lang="en-US" dirty="0" err="1"/>
              <a:t>külge</a:t>
            </a:r>
            <a:r>
              <a:rPr lang="en-US" dirty="0"/>
              <a:t> </a:t>
            </a:r>
            <a:r>
              <a:rPr lang="en-US" dirty="0" err="1"/>
              <a:t>antennikaabliga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62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766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2007, Intel, AMD, Microsoft, and PC manufacturers agreed on a new Unified Extensible Firmware Interface (UEFI) specification.</a:t>
            </a:r>
          </a:p>
          <a:p>
            <a:r>
              <a:rPr lang="en-US" dirty="0"/>
              <a:t>UEFI </a:t>
            </a:r>
            <a:r>
              <a:rPr lang="en-US" dirty="0" err="1"/>
              <a:t>alates</a:t>
            </a:r>
            <a:r>
              <a:rPr lang="en-US" dirty="0"/>
              <a:t> windows </a:t>
            </a:r>
            <a:r>
              <a:rPr lang="en-US" dirty="0" err="1"/>
              <a:t>vistast</a:t>
            </a:r>
            <a:endParaRPr lang="en-US" dirty="0"/>
          </a:p>
          <a:p>
            <a:endParaRPr lang="en-US" dirty="0"/>
          </a:p>
          <a:p>
            <a:r>
              <a:rPr lang="en-US" dirty="0"/>
              <a:t>BIOS </a:t>
            </a:r>
            <a:r>
              <a:rPr lang="en-US" dirty="0" err="1"/>
              <a:t>emulatsioon</a:t>
            </a:r>
            <a:endParaRPr lang="en-US" dirty="0"/>
          </a:p>
          <a:p>
            <a:r>
              <a:rPr lang="en-US" dirty="0"/>
              <a:t>MBR vs GPT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341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026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490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407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IDE (Integrated Drive Electronics) </a:t>
            </a:r>
          </a:p>
          <a:p>
            <a:r>
              <a:rPr lang="en-US" b="1" dirty="0"/>
              <a:t>ATA (Advanced Technology Attachment) </a:t>
            </a:r>
            <a:r>
              <a:rPr lang="en-US" dirty="0"/>
              <a:t>up to 133 MB/s</a:t>
            </a:r>
            <a:endParaRPr lang="en-US" b="1" dirty="0"/>
          </a:p>
          <a:p>
            <a:r>
              <a:rPr lang="en-US" b="1" dirty="0"/>
              <a:t>SATA (Serial ATA) </a:t>
            </a:r>
            <a:r>
              <a:rPr lang="en-US" dirty="0"/>
              <a:t>150 MB/s</a:t>
            </a:r>
            <a:endParaRPr lang="en-US" b="1" dirty="0"/>
          </a:p>
          <a:p>
            <a:r>
              <a:rPr lang="en-US" b="1" dirty="0"/>
              <a:t>SATA II </a:t>
            </a:r>
            <a:r>
              <a:rPr lang="en-US" dirty="0"/>
              <a:t>300 MB/s</a:t>
            </a:r>
          </a:p>
          <a:p>
            <a:r>
              <a:rPr lang="en-US" dirty="0"/>
              <a:t>SATA III 6 Gbps</a:t>
            </a:r>
          </a:p>
          <a:p>
            <a:r>
              <a:rPr lang="en-US" b="1" dirty="0"/>
              <a:t>SAS (Serial Attached SCSI)</a:t>
            </a:r>
            <a:endParaRPr lang="en-US" dirty="0"/>
          </a:p>
          <a:p>
            <a:r>
              <a:rPr lang="en-US" b="1" dirty="0"/>
              <a:t>SCSI (Small Computer System Interface)</a:t>
            </a:r>
          </a:p>
          <a:p>
            <a:r>
              <a:rPr lang="en-US" dirty="0"/>
              <a:t>Peripheral Component Interconnect (PCI) </a:t>
            </a:r>
          </a:p>
          <a:p>
            <a:r>
              <a:rPr lang="en-US" dirty="0"/>
              <a:t>PCIe </a:t>
            </a:r>
            <a:r>
              <a:rPr lang="en-US" dirty="0" err="1"/>
              <a:t>alates</a:t>
            </a:r>
            <a:r>
              <a:rPr lang="en-US" dirty="0"/>
              <a:t> 2010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555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001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203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508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Inline Memory Modules (DIMMs)</a:t>
            </a:r>
          </a:p>
          <a:p>
            <a:r>
              <a:rPr lang="en-US" dirty="0"/>
              <a:t>Small Outline Dual Inline Memory Modules (SODIMMs)</a:t>
            </a:r>
          </a:p>
          <a:p>
            <a:r>
              <a:rPr lang="en-US" dirty="0"/>
              <a:t>Double Data Rate (DDR)</a:t>
            </a:r>
          </a:p>
          <a:p>
            <a:endParaRPr lang="en-US" dirty="0"/>
          </a:p>
          <a:p>
            <a:r>
              <a:rPr lang="en-US" dirty="0" err="1"/>
              <a:t>Ei</a:t>
            </a:r>
            <a:r>
              <a:rPr lang="en-US" dirty="0"/>
              <a:t> ole </a:t>
            </a:r>
            <a:r>
              <a:rPr lang="en-US" dirty="0" err="1"/>
              <a:t>omavahel</a:t>
            </a:r>
            <a:r>
              <a:rPr lang="en-US" dirty="0"/>
              <a:t> </a:t>
            </a:r>
            <a:r>
              <a:rPr lang="en-US" dirty="0" err="1"/>
              <a:t>ühilduvad</a:t>
            </a:r>
            <a:r>
              <a:rPr lang="en-US" dirty="0"/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1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77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273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09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PGA – pin grid array</a:t>
            </a:r>
          </a:p>
          <a:p>
            <a:r>
              <a:rPr lang="en-US" dirty="0"/>
              <a:t>LGA - land grid array</a:t>
            </a:r>
          </a:p>
          <a:p>
            <a:r>
              <a:rPr lang="en-US" dirty="0"/>
              <a:t>RAID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edundant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rray of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ndependent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isks)</a:t>
            </a:r>
            <a:endParaRPr lang="en-US" dirty="0"/>
          </a:p>
          <a:p>
            <a:r>
              <a:rPr lang="en-US" dirty="0"/>
              <a:t>SATA –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Serial AT Attachment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DDR SDRAM - </a:t>
            </a:r>
            <a:r>
              <a:rPr lang="en-US" b="1" dirty="0"/>
              <a:t>Double Data Rate Synchronous Dynamic Random-Access Memory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643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99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37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62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1999. </a:t>
            </a:r>
            <a:r>
              <a:rPr lang="en-US" dirty="0" err="1"/>
              <a:t>Aastal</a:t>
            </a:r>
            <a:r>
              <a:rPr lang="en-US" dirty="0"/>
              <a:t> </a:t>
            </a:r>
            <a:r>
              <a:rPr lang="en-US" dirty="0" err="1"/>
              <a:t>avalikustati</a:t>
            </a:r>
            <a:r>
              <a:rPr lang="en-US" dirty="0"/>
              <a:t> </a:t>
            </a:r>
            <a:r>
              <a:rPr lang="en-US" dirty="0" err="1"/>
              <a:t>kibi</a:t>
            </a:r>
            <a:r>
              <a:rPr lang="en-US" dirty="0"/>
              <a:t> </a:t>
            </a:r>
            <a:r>
              <a:rPr lang="en-US" dirty="0" err="1"/>
              <a:t>mibi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 standard (bi – binary)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315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Internetiühenduse</a:t>
            </a:r>
            <a:r>
              <a:rPr lang="en-US" dirty="0"/>
              <a:t> </a:t>
            </a:r>
            <a:r>
              <a:rPr lang="en-US" dirty="0" err="1"/>
              <a:t>kiiruse</a:t>
            </a:r>
            <a:r>
              <a:rPr lang="en-US" dirty="0"/>
              <a:t> </a:t>
            </a:r>
            <a:r>
              <a:rPr lang="en-US" dirty="0" err="1"/>
              <a:t>vahe</a:t>
            </a:r>
            <a:r>
              <a:rPr lang="en-US" dirty="0"/>
              <a:t>, </a:t>
            </a:r>
            <a:r>
              <a:rPr lang="en-US" dirty="0" err="1"/>
              <a:t>kõvaketaste</a:t>
            </a:r>
            <a:r>
              <a:rPr lang="en-US" dirty="0"/>
              <a:t> </a:t>
            </a:r>
            <a:r>
              <a:rPr lang="en-US" dirty="0" err="1"/>
              <a:t>mahu</a:t>
            </a:r>
            <a:r>
              <a:rPr lang="en-US" dirty="0"/>
              <a:t> </a:t>
            </a:r>
            <a:r>
              <a:rPr lang="en-US" dirty="0" err="1"/>
              <a:t>vahe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31D0C6-9916-8B48-BC8A-234FA60872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5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oreslaw.or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ooreslaw.org/" TargetMode="External"/><Relationship Id="rId3" Type="http://schemas.openxmlformats.org/officeDocument/2006/relationships/hyperlink" Target="https://www.rbth.com/multimedia/pictures/2014/04/07/before_the_internet_top_11_soviet_pcs_35711" TargetMode="External"/><Relationship Id="rId7" Type="http://schemas.openxmlformats.org/officeDocument/2006/relationships/hyperlink" Target="https://www.karlrupp.net/2018/02/42-years-of-microprocessor-trend-data/" TargetMode="External"/><Relationship Id="rId12" Type="http://schemas.openxmlformats.org/officeDocument/2006/relationships/hyperlink" Target="https://www.techradar.com/news/best-processor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therealmind.com/decimal-binary-prefixes-using-kibi-mibi-kilo-mega/" TargetMode="External"/><Relationship Id="rId11" Type="http://schemas.openxmlformats.org/officeDocument/2006/relationships/hyperlink" Target="https://www.techwalla.com/articles/random-access-memory-specifications" TargetMode="External"/><Relationship Id="rId5" Type="http://schemas.openxmlformats.org/officeDocument/2006/relationships/hyperlink" Target="https://www.britannica.com/technology/binary-code" TargetMode="External"/><Relationship Id="rId10" Type="http://schemas.openxmlformats.org/officeDocument/2006/relationships/hyperlink" Target="https://www.howtogeek.com/56958/htg-explains-how-uefi-will-replace-the-bios/" TargetMode="External"/><Relationship Id="rId4" Type="http://schemas.openxmlformats.org/officeDocument/2006/relationships/hyperlink" Target="https://eki.ee/dict/ekss/" TargetMode="External"/><Relationship Id="rId9" Type="http://schemas.openxmlformats.org/officeDocument/2006/relationships/hyperlink" Target="https://commons.wikimedia.org/wiki/File:VIA_Mini-ITX_Form_Factor_Comparison.jp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3B1-D25F-C046-847E-944A0EE94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334453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Riistvara</a:t>
            </a:r>
            <a:r>
              <a:rPr lang="en-US" dirty="0"/>
              <a:t> ja </a:t>
            </a:r>
            <a:r>
              <a:rPr lang="en-US" dirty="0" err="1"/>
              <a:t>operatsioonisüsteemide</a:t>
            </a:r>
            <a:r>
              <a:rPr lang="en-US" dirty="0"/>
              <a:t> </a:t>
            </a:r>
            <a:r>
              <a:rPr lang="en-US" dirty="0" err="1"/>
              <a:t>alused</a:t>
            </a:r>
            <a:br>
              <a:rPr lang="en-US" dirty="0"/>
            </a:br>
            <a:br>
              <a:rPr lang="en-US" dirty="0"/>
            </a:br>
            <a:r>
              <a:rPr lang="et-EE" dirty="0"/>
              <a:t>HKI5085.HK</a:t>
            </a:r>
            <a:br>
              <a:rPr lang="et-EE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5301A-0588-1F4D-900C-57CDA9116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729654"/>
            <a:ext cx="8791575" cy="1005983"/>
          </a:xfrm>
        </p:spPr>
        <p:txBody>
          <a:bodyPr>
            <a:normAutofit/>
          </a:bodyPr>
          <a:lstStyle/>
          <a:p>
            <a:r>
              <a:rPr lang="en-US" dirty="0" err="1"/>
              <a:t>Martti</a:t>
            </a:r>
            <a:r>
              <a:rPr lang="en-US" dirty="0"/>
              <a:t> </a:t>
            </a:r>
            <a:r>
              <a:rPr lang="en-US" dirty="0" err="1"/>
              <a:t>Raavel</a:t>
            </a:r>
            <a:endParaRPr lang="en-US" dirty="0"/>
          </a:p>
          <a:p>
            <a:r>
              <a:rPr lang="en-US" dirty="0" err="1"/>
              <a:t>MRT@TLU.ee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04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9512A-9B9C-1B48-92AE-37763BADF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EE" sz="4800" dirty="0"/>
              <a:t>Maailmas on 10 sorti inimesi: need kes saavad kahendsüsteemist aru ja need, kes ei saa.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C8D61C-4EA7-2845-BA6E-0C67EB9137D9}"/>
              </a:ext>
            </a:extLst>
          </p:cNvPr>
          <p:cNvSpPr txBox="1"/>
          <p:nvPr/>
        </p:nvSpPr>
        <p:spPr>
          <a:xfrm>
            <a:off x="1141412" y="6239482"/>
            <a:ext cx="159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Tundmatu autor</a:t>
            </a:r>
          </a:p>
        </p:txBody>
      </p:sp>
    </p:spTree>
    <p:extLst>
      <p:ext uri="{BB962C8B-B14F-4D97-AF65-F5344CB8AC3E}">
        <p14:creationId xmlns:p14="http://schemas.microsoft.com/office/powerpoint/2010/main" val="2258145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9BBC-E15F-1F4C-99FE-99D0EC318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Kahendsüsteem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7D36D7C-E3B9-EE47-B2E8-617C895FE8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338831"/>
              </p:ext>
            </p:extLst>
          </p:nvPr>
        </p:nvGraphicFramePr>
        <p:xfrm>
          <a:off x="1141413" y="1779103"/>
          <a:ext cx="9582913" cy="47310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2454">
                  <a:extLst>
                    <a:ext uri="{9D8B030D-6E8A-4147-A177-3AD203B41FA5}">
                      <a16:colId xmlns:a16="http://schemas.microsoft.com/office/drawing/2014/main" val="199039209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725977173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06302511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421881710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362702860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3207230254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2679636657"/>
                    </a:ext>
                  </a:extLst>
                </a:gridCol>
                <a:gridCol w="1062454">
                  <a:extLst>
                    <a:ext uri="{9D8B030D-6E8A-4147-A177-3AD203B41FA5}">
                      <a16:colId xmlns:a16="http://schemas.microsoft.com/office/drawing/2014/main" val="839956786"/>
                    </a:ext>
                  </a:extLst>
                </a:gridCol>
                <a:gridCol w="252145">
                  <a:extLst>
                    <a:ext uri="{9D8B030D-6E8A-4147-A177-3AD203B41FA5}">
                      <a16:colId xmlns:a16="http://schemas.microsoft.com/office/drawing/2014/main" val="471702286"/>
                    </a:ext>
                  </a:extLst>
                </a:gridCol>
                <a:gridCol w="831136">
                  <a:extLst>
                    <a:ext uri="{9D8B030D-6E8A-4147-A177-3AD203B41FA5}">
                      <a16:colId xmlns:a16="http://schemas.microsoft.com/office/drawing/2014/main" val="584659911"/>
                    </a:ext>
                  </a:extLst>
                </a:gridCol>
              </a:tblGrid>
              <a:tr h="349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5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3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2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2</a:t>
                      </a:r>
                      <a:r>
                        <a:rPr lang="en-US" sz="1600" b="1" u="none" strike="noStrike" baseline="30000">
                          <a:effectLst/>
                        </a:rPr>
                        <a:t>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r>
                        <a:rPr lang="en-US" sz="1600" b="1" u="none" strike="noStrike" baseline="30000" dirty="0">
                          <a:effectLst/>
                        </a:rPr>
                        <a:t>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89166086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254555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128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64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32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16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47145700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73491783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08922320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78696587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48065682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1645929770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12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66142303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26007265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029980247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812345139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818616696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2304477291"/>
                  </a:ext>
                </a:extLst>
              </a:tr>
              <a:tr h="312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198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59" marR="6759" marT="6759" marB="0" anchor="b"/>
                </a:tc>
                <a:extLst>
                  <a:ext uri="{0D108BD9-81ED-4DB2-BD59-A6C34878D82A}">
                    <a16:rowId xmlns:a16="http://schemas.microsoft.com/office/drawing/2014/main" val="3364087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004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Binary</a:t>
            </a:r>
            <a:r>
              <a:rPr lang="en-US" dirty="0">
                <a:sym typeface="Wingdings" pitchFamily="2" charset="2"/>
              </a:rPr>
              <a:t> decimal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1302955" y="2323652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0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1302954" y="2869610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0	0	1	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1302953" y="340749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	0	0	0	0	0	0	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1302952" y="394001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1302951" y="447253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1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1302950" y="5005054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5356157" y="2323652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5354569" y="2869610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5354568" y="3433624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5354568" y="3940014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5354567" y="4471821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5354567" y="5005054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206272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4B34-24FA-7844-8A5D-9DE0E4EE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Kahendsüsteem</a:t>
            </a:r>
            <a:r>
              <a:rPr lang="en-US" dirty="0"/>
              <a:t> Decimal </a:t>
            </a:r>
            <a:r>
              <a:rPr lang="en-US" dirty="0">
                <a:sym typeface="Wingdings" pitchFamily="2" charset="2"/>
              </a:rPr>
              <a:t> Binary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0D3E8B-B646-F441-B53B-3DC6DA01C961}"/>
              </a:ext>
            </a:extLst>
          </p:cNvPr>
          <p:cNvSpPr txBox="1"/>
          <p:nvPr/>
        </p:nvSpPr>
        <p:spPr>
          <a:xfrm>
            <a:off x="2314173" y="2280621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0	1	0	1	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79AC-D520-9642-9C04-C6EAA77FD104}"/>
              </a:ext>
            </a:extLst>
          </p:cNvPr>
          <p:cNvSpPr txBox="1"/>
          <p:nvPr/>
        </p:nvSpPr>
        <p:spPr>
          <a:xfrm>
            <a:off x="2314172" y="2826579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1	0	0	0	0	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B272E-C234-6F4F-9DC9-83F35EA7DEA7}"/>
              </a:ext>
            </a:extLst>
          </p:cNvPr>
          <p:cNvSpPr txBox="1"/>
          <p:nvPr/>
        </p:nvSpPr>
        <p:spPr>
          <a:xfrm>
            <a:off x="2314171" y="336446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1	1	1	1	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53D29E-DFB6-D34E-9D7A-47E6E480CF2E}"/>
              </a:ext>
            </a:extLst>
          </p:cNvPr>
          <p:cNvSpPr txBox="1"/>
          <p:nvPr/>
        </p:nvSpPr>
        <p:spPr>
          <a:xfrm>
            <a:off x="2314170" y="389698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0	0	1	0	1	0	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C7C7A-766C-854E-BC17-B233657B355F}"/>
              </a:ext>
            </a:extLst>
          </p:cNvPr>
          <p:cNvSpPr txBox="1"/>
          <p:nvPr/>
        </p:nvSpPr>
        <p:spPr>
          <a:xfrm>
            <a:off x="2314169" y="442950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1	0	0	0	0	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B3BB37-177B-814F-9309-DC6582F31A10}"/>
              </a:ext>
            </a:extLst>
          </p:cNvPr>
          <p:cNvSpPr txBox="1"/>
          <p:nvPr/>
        </p:nvSpPr>
        <p:spPr>
          <a:xfrm>
            <a:off x="2314168" y="4962023"/>
            <a:ext cx="3688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	1	0	0	0	1	1	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2E260-E595-E34D-9F44-E3A360494AAB}"/>
              </a:ext>
            </a:extLst>
          </p:cNvPr>
          <p:cNvSpPr txBox="1"/>
          <p:nvPr/>
        </p:nvSpPr>
        <p:spPr>
          <a:xfrm>
            <a:off x="1235978" y="2280621"/>
            <a:ext cx="1571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58AE8A-74A2-4D44-9866-DEA1A58B3804}"/>
              </a:ext>
            </a:extLst>
          </p:cNvPr>
          <p:cNvSpPr txBox="1"/>
          <p:nvPr/>
        </p:nvSpPr>
        <p:spPr>
          <a:xfrm>
            <a:off x="1234390" y="2826579"/>
            <a:ext cx="1422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33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BFDF97-8DA2-0944-A0B9-A6DAEF31F6F0}"/>
              </a:ext>
            </a:extLst>
          </p:cNvPr>
          <p:cNvSpPr txBox="1"/>
          <p:nvPr/>
        </p:nvSpPr>
        <p:spPr>
          <a:xfrm>
            <a:off x="1234389" y="3390593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127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B4CF2-8CA8-614C-AC09-D10CB40B2BB4}"/>
              </a:ext>
            </a:extLst>
          </p:cNvPr>
          <p:cNvSpPr txBox="1"/>
          <p:nvPr/>
        </p:nvSpPr>
        <p:spPr>
          <a:xfrm>
            <a:off x="1234389" y="3896983"/>
            <a:ext cx="142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EF614-F6BA-554F-8FF5-E2CB4207091D}"/>
              </a:ext>
            </a:extLst>
          </p:cNvPr>
          <p:cNvSpPr txBox="1"/>
          <p:nvPr/>
        </p:nvSpPr>
        <p:spPr>
          <a:xfrm>
            <a:off x="1234388" y="4428790"/>
            <a:ext cx="1845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96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67F4B8-2531-9247-A799-A5944EF7FE42}"/>
              </a:ext>
            </a:extLst>
          </p:cNvPr>
          <p:cNvSpPr txBox="1"/>
          <p:nvPr/>
        </p:nvSpPr>
        <p:spPr>
          <a:xfrm>
            <a:off x="1234388" y="4962023"/>
            <a:ext cx="1422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418564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2FF2D-156F-0B43-8016-A2C88999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4588C5-68D3-E142-9D76-4B537863F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514794"/>
              </p:ext>
            </p:extLst>
          </p:nvPr>
        </p:nvGraphicFramePr>
        <p:xfrm>
          <a:off x="1141413" y="2258815"/>
          <a:ext cx="8141208" cy="3542691"/>
        </p:xfrm>
        <a:graphic>
          <a:graphicData uri="http://schemas.openxmlformats.org/drawingml/2006/table">
            <a:tbl>
              <a:tblPr/>
              <a:tblGrid>
                <a:gridCol w="2713736">
                  <a:extLst>
                    <a:ext uri="{9D8B030D-6E8A-4147-A177-3AD203B41FA5}">
                      <a16:colId xmlns:a16="http://schemas.microsoft.com/office/drawing/2014/main" val="2783762371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2919511235"/>
                    </a:ext>
                  </a:extLst>
                </a:gridCol>
                <a:gridCol w="2713736">
                  <a:extLst>
                    <a:ext uri="{9D8B030D-6E8A-4147-A177-3AD203B41FA5}">
                      <a16:colId xmlns:a16="http://schemas.microsoft.com/office/drawing/2014/main" val="39907125"/>
                    </a:ext>
                  </a:extLst>
                </a:gridCol>
              </a:tblGrid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271542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kibi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Ki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10</a:t>
                      </a:r>
                      <a:r>
                        <a:rPr lang="en-US" sz="1800">
                          <a:effectLst/>
                        </a:rPr>
                        <a:t>=1,024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297473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20</a:t>
                      </a:r>
                      <a:r>
                        <a:rPr lang="en-US" sz="1800">
                          <a:effectLst/>
                        </a:rPr>
                        <a:t>=1,048,576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1856390"/>
                  </a:ext>
                </a:extLst>
              </a:tr>
              <a:tr h="388446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gibi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30</a:t>
                      </a:r>
                      <a:r>
                        <a:rPr lang="en-US" sz="1800">
                          <a:effectLst/>
                        </a:rPr>
                        <a:t>=1,073,741,824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8238391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40</a:t>
                      </a:r>
                      <a:r>
                        <a:rPr lang="en-US" sz="1800">
                          <a:effectLst/>
                        </a:rPr>
                        <a:t>=1,099,511,627,776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69664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pebi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2</a:t>
                      </a:r>
                      <a:r>
                        <a:rPr lang="en-US" sz="1800" baseline="30000">
                          <a:effectLst/>
                        </a:rPr>
                        <a:t>50</a:t>
                      </a:r>
                      <a:r>
                        <a:rPr lang="en-US" sz="1800">
                          <a:effectLst/>
                        </a:rPr>
                        <a:t>=1,125,899,906,842,624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40974"/>
                  </a:ext>
                </a:extLst>
              </a:tr>
              <a:tr h="662643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exbi</a:t>
                      </a:r>
                      <a:endParaRPr lang="en-US" sz="1800" dirty="0">
                        <a:effectLst/>
                      </a:endParaRP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Ei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2</a:t>
                      </a:r>
                      <a:r>
                        <a:rPr lang="en-US" sz="1800" baseline="30000" dirty="0">
                          <a:effectLst/>
                        </a:rPr>
                        <a:t>60</a:t>
                      </a:r>
                      <a:r>
                        <a:rPr lang="en-US" sz="1800" dirty="0">
                          <a:effectLst/>
                        </a:rPr>
                        <a:t>=1,152,921,504,606,846,976</a:t>
                      </a:r>
                    </a:p>
                  </a:txBody>
                  <a:tcPr marL="28562" marR="28562" marT="57124" marB="5712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78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5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B8DF-9C62-A943-B204-EF062569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BD7CCD-15A0-9949-AD4C-21013E959C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142015"/>
              </p:ext>
            </p:extLst>
          </p:nvPr>
        </p:nvGraphicFramePr>
        <p:xfrm>
          <a:off x="1141413" y="2211049"/>
          <a:ext cx="9563031" cy="3689257"/>
        </p:xfrm>
        <a:graphic>
          <a:graphicData uri="http://schemas.openxmlformats.org/drawingml/2006/table">
            <a:tbl>
              <a:tblPr/>
              <a:tblGrid>
                <a:gridCol w="3187677">
                  <a:extLst>
                    <a:ext uri="{9D8B030D-6E8A-4147-A177-3AD203B41FA5}">
                      <a16:colId xmlns:a16="http://schemas.microsoft.com/office/drawing/2014/main" val="3438294410"/>
                    </a:ext>
                  </a:extLst>
                </a:gridCol>
                <a:gridCol w="1992197">
                  <a:extLst>
                    <a:ext uri="{9D8B030D-6E8A-4147-A177-3AD203B41FA5}">
                      <a16:colId xmlns:a16="http://schemas.microsoft.com/office/drawing/2014/main" val="3762339504"/>
                    </a:ext>
                  </a:extLst>
                </a:gridCol>
                <a:gridCol w="4383157">
                  <a:extLst>
                    <a:ext uri="{9D8B030D-6E8A-4147-A177-3AD203B41FA5}">
                      <a16:colId xmlns:a16="http://schemas.microsoft.com/office/drawing/2014/main" val="3061121430"/>
                    </a:ext>
                  </a:extLst>
                </a:gridCol>
              </a:tblGrid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Nimetus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Sümbol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Väärtus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041563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kilo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k </a:t>
                      </a:r>
                      <a:r>
                        <a:rPr lang="en-US" sz="1800" dirty="0" err="1">
                          <a:effectLst/>
                        </a:rPr>
                        <a:t>või</a:t>
                      </a:r>
                      <a:r>
                        <a:rPr lang="en-US" sz="1800" dirty="0">
                          <a:effectLst/>
                        </a:rPr>
                        <a:t> K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3</a:t>
                      </a:r>
                      <a:r>
                        <a:rPr lang="en-US" sz="1800" dirty="0">
                          <a:effectLst/>
                        </a:rPr>
                        <a:t> = 1000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186146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mega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M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6</a:t>
                      </a:r>
                      <a:r>
                        <a:rPr lang="en-US" sz="1800" dirty="0">
                          <a:effectLst/>
                        </a:rPr>
                        <a:t> = 1,000,000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85678"/>
                  </a:ext>
                </a:extLst>
              </a:tr>
              <a:tr h="336364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giga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G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9</a:t>
                      </a:r>
                      <a:r>
                        <a:rPr lang="en-US" sz="1800" dirty="0">
                          <a:effectLst/>
                        </a:rPr>
                        <a:t> = 1,000,000,000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679529"/>
                  </a:ext>
                </a:extLst>
              </a:tr>
              <a:tr h="5737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tera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T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12</a:t>
                      </a:r>
                      <a:r>
                        <a:rPr lang="en-US" sz="1800" dirty="0">
                          <a:effectLst/>
                        </a:rPr>
                        <a:t> = 1,000,000,000,000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103853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peta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P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</a:t>
                      </a:r>
                      <a:r>
                        <a:rPr lang="en-US" sz="1800" baseline="30000" dirty="0">
                          <a:effectLst/>
                        </a:rPr>
                        <a:t>15</a:t>
                      </a:r>
                      <a:r>
                        <a:rPr lang="en-US" sz="1800" dirty="0">
                          <a:effectLst/>
                        </a:rPr>
                        <a:t> = 1,000,000,000,000,000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892854"/>
                  </a:ext>
                </a:extLst>
              </a:tr>
              <a:tr h="811230">
                <a:tc>
                  <a:txBody>
                    <a:bodyPr/>
                    <a:lstStyle/>
                    <a:p>
                      <a:pPr algn="l"/>
                      <a:r>
                        <a:rPr lang="en-US" sz="1800" dirty="0" err="1">
                          <a:effectLst/>
                        </a:rPr>
                        <a:t>exa</a:t>
                      </a:r>
                      <a:endParaRPr lang="en-US" sz="1800" dirty="0">
                        <a:effectLst/>
                      </a:endParaRP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effectLst/>
                        </a:rPr>
                        <a:t>E 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1018 = 1,000,000,000,000,000,000</a:t>
                      </a:r>
                    </a:p>
                  </a:txBody>
                  <a:tcPr marL="24733" marR="24733" marT="49465" marB="4946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496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6681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6BDB0-FCCF-7D4B-BD5B-B1F1AE80D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VS MIBI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5BD93F-4ABC-6049-9901-5138A48ED9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148646"/>
              </p:ext>
            </p:extLst>
          </p:nvPr>
        </p:nvGraphicFramePr>
        <p:xfrm>
          <a:off x="1245703" y="2362992"/>
          <a:ext cx="9801705" cy="2715905"/>
        </p:xfrm>
        <a:graphic>
          <a:graphicData uri="http://schemas.openxmlformats.org/drawingml/2006/table">
            <a:tbl>
              <a:tblPr/>
              <a:tblGrid>
                <a:gridCol w="1960341">
                  <a:extLst>
                    <a:ext uri="{9D8B030D-6E8A-4147-A177-3AD203B41FA5}">
                      <a16:colId xmlns:a16="http://schemas.microsoft.com/office/drawing/2014/main" val="2929400262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2033008366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1058194994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592973675"/>
                    </a:ext>
                  </a:extLst>
                </a:gridCol>
                <a:gridCol w="1960341">
                  <a:extLst>
                    <a:ext uri="{9D8B030D-6E8A-4147-A177-3AD203B41FA5}">
                      <a16:colId xmlns:a16="http://schemas.microsoft.com/office/drawing/2014/main" val="3158542275"/>
                    </a:ext>
                  </a:extLst>
                </a:gridCol>
              </a:tblGrid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Nimetus</a:t>
                      </a:r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Bin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Decimal 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</a:rPr>
                        <a:t>Näide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effectLst/>
                        </a:rPr>
                        <a:t>Vahe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r>
                        <a:rPr lang="en-US" dirty="0" err="1">
                          <a:effectLst/>
                        </a:rPr>
                        <a:t>protsentides</a:t>
                      </a:r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1382997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kilobyte: kibibyte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1.024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0.976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KB = 97.6 KiB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2.4%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194980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megabyte: mebibyte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1.049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0.954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MB = 95.4 MiB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4.9%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820658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gigabyte: gibibyte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1.074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0.931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GB = 93.1 GiB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7.4%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520002"/>
                  </a:ext>
                </a:extLst>
              </a:tr>
              <a:tr h="543181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terabyte: tebibyte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1.100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0.909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100 TB = 90.9 TiB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10%</a:t>
                      </a:r>
                    </a:p>
                  </a:txBody>
                  <a:tcPr marL="28575" marR="2857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9875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A9186DE-694A-0243-AB16-2FB9615077A5}"/>
              </a:ext>
            </a:extLst>
          </p:cNvPr>
          <p:cNvSpPr txBox="1"/>
          <p:nvPr/>
        </p:nvSpPr>
        <p:spPr>
          <a:xfrm>
            <a:off x="1245704" y="6202017"/>
            <a:ext cx="495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etherealmind.com</a:t>
            </a:r>
            <a:r>
              <a:rPr lang="en-US" sz="1200" dirty="0"/>
              <a:t>/decimal-binary-prefixes-using-</a:t>
            </a:r>
            <a:r>
              <a:rPr lang="en-US" sz="1200" dirty="0" err="1"/>
              <a:t>kibi</a:t>
            </a:r>
            <a:r>
              <a:rPr lang="en-US" sz="1200" dirty="0"/>
              <a:t>-</a:t>
            </a:r>
            <a:r>
              <a:rPr lang="en-US" sz="1200" dirty="0" err="1"/>
              <a:t>mibi</a:t>
            </a:r>
            <a:r>
              <a:rPr lang="en-US" sz="1200" dirty="0"/>
              <a:t>-kilo-mega/</a:t>
            </a:r>
          </a:p>
        </p:txBody>
      </p:sp>
    </p:spTree>
    <p:extLst>
      <p:ext uri="{BB962C8B-B14F-4D97-AF65-F5344CB8AC3E}">
        <p14:creationId xmlns:p14="http://schemas.microsoft.com/office/powerpoint/2010/main" val="794612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006A-795A-8D4D-8B97-DAC0C8E07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Arvuti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50245-2EC4-EE4F-8569-C849FBFD8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869051"/>
          </a:xfrm>
        </p:spPr>
        <p:txBody>
          <a:bodyPr/>
          <a:lstStyle/>
          <a:p>
            <a:r>
              <a:rPr lang="en-US" dirty="0" err="1"/>
              <a:t>Arvuti</a:t>
            </a:r>
            <a:r>
              <a:rPr lang="en-US" dirty="0"/>
              <a:t> on </a:t>
            </a:r>
            <a:r>
              <a:rPr lang="en-US" dirty="0" err="1"/>
              <a:t>programmjuhtimisega</a:t>
            </a:r>
            <a:r>
              <a:rPr lang="en-US" dirty="0"/>
              <a:t> </a:t>
            </a:r>
            <a:r>
              <a:rPr lang="en-US" dirty="0" err="1"/>
              <a:t>elektronseade</a:t>
            </a:r>
            <a:r>
              <a:rPr lang="en-US" dirty="0"/>
              <a:t> </a:t>
            </a:r>
            <a:r>
              <a:rPr lang="en-US" dirty="0" err="1"/>
              <a:t>digitaalselt</a:t>
            </a:r>
            <a:r>
              <a:rPr lang="en-US" dirty="0"/>
              <a:t> </a:t>
            </a:r>
            <a:r>
              <a:rPr lang="en-US" dirty="0" err="1"/>
              <a:t>esitatud</a:t>
            </a:r>
            <a:r>
              <a:rPr lang="en-US" dirty="0"/>
              <a:t> </a:t>
            </a:r>
            <a:r>
              <a:rPr lang="en-US" dirty="0" err="1"/>
              <a:t>teabe</a:t>
            </a:r>
            <a:r>
              <a:rPr lang="en-US" dirty="0"/>
              <a:t> </a:t>
            </a:r>
            <a:r>
              <a:rPr lang="en-US" dirty="0" err="1"/>
              <a:t>töötlemiseks</a:t>
            </a:r>
            <a:endParaRPr lang="en-US" dirty="0"/>
          </a:p>
          <a:p>
            <a:r>
              <a:rPr lang="en-US" dirty="0" err="1"/>
              <a:t>Riistvara</a:t>
            </a:r>
            <a:r>
              <a:rPr lang="en-US" dirty="0"/>
              <a:t>: </a:t>
            </a:r>
            <a:r>
              <a:rPr lang="en-US" dirty="0" err="1"/>
              <a:t>arvutit</a:t>
            </a:r>
            <a:r>
              <a:rPr lang="en-US" dirty="0"/>
              <a:t> v. </a:t>
            </a:r>
            <a:r>
              <a:rPr lang="en-US" dirty="0" err="1"/>
              <a:t>arvutisüsteemi</a:t>
            </a:r>
            <a:r>
              <a:rPr lang="en-US" dirty="0"/>
              <a:t> </a:t>
            </a:r>
            <a:r>
              <a:rPr lang="en-US" dirty="0" err="1"/>
              <a:t>moodustavate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ja </a:t>
            </a:r>
            <a:r>
              <a:rPr lang="en-US" dirty="0" err="1"/>
              <a:t>seadiste</a:t>
            </a:r>
            <a:r>
              <a:rPr lang="en-US" dirty="0"/>
              <a:t> </a:t>
            </a:r>
            <a:r>
              <a:rPr lang="en-US" dirty="0" err="1"/>
              <a:t>kogum</a:t>
            </a:r>
            <a:endParaRPr lang="en-US" dirty="0"/>
          </a:p>
          <a:p>
            <a:r>
              <a:rPr lang="en-US" dirty="0" err="1"/>
              <a:t>Tarkvara</a:t>
            </a:r>
            <a:r>
              <a:rPr lang="en-US" dirty="0"/>
              <a:t>: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programmide</a:t>
            </a:r>
            <a:r>
              <a:rPr lang="en-US" dirty="0"/>
              <a:t> </a:t>
            </a:r>
            <a:r>
              <a:rPr lang="en-US" dirty="0" err="1"/>
              <a:t>kogum</a:t>
            </a:r>
            <a:r>
              <a:rPr lang="en-US" dirty="0"/>
              <a:t>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dokumentatsiooniga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9BA73-C111-B74F-B6A8-B9093204899F}"/>
              </a:ext>
            </a:extLst>
          </p:cNvPr>
          <p:cNvSpPr txBox="1"/>
          <p:nvPr/>
        </p:nvSpPr>
        <p:spPr>
          <a:xfrm>
            <a:off x="1141412" y="5602013"/>
            <a:ext cx="2071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Eesti</a:t>
            </a:r>
            <a:r>
              <a:rPr lang="en-US" sz="1200" dirty="0"/>
              <a:t> </a:t>
            </a:r>
            <a:r>
              <a:rPr lang="en-US" sz="1200" dirty="0" err="1"/>
              <a:t>keele</a:t>
            </a:r>
            <a:r>
              <a:rPr lang="en-US" sz="1200" dirty="0"/>
              <a:t> </a:t>
            </a:r>
            <a:r>
              <a:rPr lang="en-US" sz="1200" dirty="0" err="1"/>
              <a:t>seletav</a:t>
            </a:r>
            <a:r>
              <a:rPr lang="en-US" sz="1200" dirty="0"/>
              <a:t> </a:t>
            </a:r>
            <a:r>
              <a:rPr lang="en-US" sz="1200" dirty="0" err="1"/>
              <a:t>sõnaraamat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1896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FB42-062D-9544-83C8-031E9B39D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Millest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arvuti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2CD8-52C8-A340-B568-C585752A7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3337823" cy="3989995"/>
          </a:xfrm>
        </p:spPr>
        <p:txBody>
          <a:bodyPr>
            <a:normAutofit/>
          </a:bodyPr>
          <a:lstStyle/>
          <a:p>
            <a:r>
              <a:rPr lang="en-US" dirty="0" err="1"/>
              <a:t>Protsessor</a:t>
            </a:r>
            <a:endParaRPr lang="en-US" dirty="0"/>
          </a:p>
          <a:p>
            <a:r>
              <a:rPr lang="en-US" dirty="0" err="1"/>
              <a:t>Emaplaat</a:t>
            </a:r>
            <a:endParaRPr lang="en-US" dirty="0"/>
          </a:p>
          <a:p>
            <a:r>
              <a:rPr lang="en-US" dirty="0" err="1"/>
              <a:t>Mälu</a:t>
            </a:r>
            <a:endParaRPr lang="en-US" dirty="0"/>
          </a:p>
          <a:p>
            <a:r>
              <a:rPr lang="en-US" dirty="0" err="1"/>
              <a:t>Andmekandja</a:t>
            </a:r>
            <a:endParaRPr lang="en-US" dirty="0"/>
          </a:p>
          <a:p>
            <a:r>
              <a:rPr lang="en-US" dirty="0" err="1"/>
              <a:t>Toiteplokk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094FE4-3310-9E4D-A951-7EEFE19E434D}"/>
              </a:ext>
            </a:extLst>
          </p:cNvPr>
          <p:cNvSpPr txBox="1">
            <a:spLocks/>
          </p:cNvSpPr>
          <p:nvPr/>
        </p:nvSpPr>
        <p:spPr>
          <a:xfrm>
            <a:off x="4479235" y="2140087"/>
            <a:ext cx="3337823" cy="3989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Graafikakaart</a:t>
            </a:r>
            <a:r>
              <a:rPr lang="en-US" dirty="0"/>
              <a:t>?</a:t>
            </a:r>
          </a:p>
          <a:p>
            <a:r>
              <a:rPr lang="en-US" dirty="0" err="1"/>
              <a:t>Võrgukaart</a:t>
            </a:r>
            <a:r>
              <a:rPr lang="en-US" dirty="0"/>
              <a:t>?</a:t>
            </a:r>
          </a:p>
          <a:p>
            <a:r>
              <a:rPr lang="en-US" dirty="0" err="1"/>
              <a:t>Korpus</a:t>
            </a:r>
            <a:r>
              <a:rPr lang="en-US" dirty="0"/>
              <a:t>?</a:t>
            </a:r>
          </a:p>
          <a:p>
            <a:r>
              <a:rPr lang="en-US" dirty="0"/>
              <a:t>Monitor?</a:t>
            </a:r>
          </a:p>
          <a:p>
            <a:r>
              <a:rPr lang="en-US" dirty="0" err="1"/>
              <a:t>Optiline</a:t>
            </a:r>
            <a:r>
              <a:rPr lang="en-US" dirty="0"/>
              <a:t> </a:t>
            </a:r>
            <a:r>
              <a:rPr lang="en-US" dirty="0" err="1"/>
              <a:t>seade</a:t>
            </a:r>
            <a:r>
              <a:rPr lang="en-US" dirty="0"/>
              <a:t>?</a:t>
            </a:r>
          </a:p>
          <a:p>
            <a:r>
              <a:rPr lang="en-US" dirty="0" err="1"/>
              <a:t>Sisendseadmed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01065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D86F-89ED-DC45-A709-622175E6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F4D40-BDAB-A24A-BE13-187E8CE22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r>
              <a:rPr lang="en-US" dirty="0"/>
              <a:t> </a:t>
            </a:r>
            <a:r>
              <a:rPr lang="en-US" dirty="0" err="1"/>
              <a:t>kujutab</a:t>
            </a:r>
            <a:r>
              <a:rPr lang="en-US" dirty="0"/>
              <a:t> </a:t>
            </a:r>
            <a:r>
              <a:rPr lang="en-US" dirty="0" err="1"/>
              <a:t>endast</a:t>
            </a:r>
            <a:r>
              <a:rPr lang="en-US" dirty="0"/>
              <a:t> </a:t>
            </a:r>
            <a:r>
              <a:rPr lang="en-US" dirty="0" err="1"/>
              <a:t>loogikaskeemi</a:t>
            </a:r>
            <a:r>
              <a:rPr lang="en-US" dirty="0"/>
              <a:t>, mis </a:t>
            </a:r>
            <a:r>
              <a:rPr lang="en-US" dirty="0" err="1"/>
              <a:t>interpreteerib</a:t>
            </a:r>
            <a:r>
              <a:rPr lang="en-US" dirty="0"/>
              <a:t> ja </a:t>
            </a:r>
            <a:r>
              <a:rPr lang="en-US" dirty="0" err="1"/>
              <a:t>täidab</a:t>
            </a:r>
            <a:r>
              <a:rPr lang="en-US" dirty="0"/>
              <a:t> </a:t>
            </a:r>
            <a:r>
              <a:rPr lang="en-US" dirty="0" err="1"/>
              <a:t>käske</a:t>
            </a:r>
            <a:r>
              <a:rPr lang="en-US" dirty="0"/>
              <a:t> </a:t>
            </a:r>
            <a:r>
              <a:rPr lang="en-US" dirty="0" err="1"/>
              <a:t>ning</a:t>
            </a:r>
            <a:r>
              <a:rPr lang="en-US" dirty="0"/>
              <a:t> </a:t>
            </a:r>
            <a:r>
              <a:rPr lang="en-US" dirty="0" err="1"/>
              <a:t>koosneb</a:t>
            </a:r>
            <a:r>
              <a:rPr lang="en-US" dirty="0"/>
              <a:t> </a:t>
            </a:r>
            <a:r>
              <a:rPr lang="en-US" dirty="0" err="1"/>
              <a:t>vähemalt</a:t>
            </a:r>
            <a:r>
              <a:rPr lang="en-US" dirty="0"/>
              <a:t> </a:t>
            </a:r>
            <a:r>
              <a:rPr lang="en-US" dirty="0" err="1"/>
              <a:t>käsuseadmest</a:t>
            </a:r>
            <a:r>
              <a:rPr lang="en-US" dirty="0"/>
              <a:t> ja </a:t>
            </a:r>
            <a:r>
              <a:rPr lang="en-US" dirty="0" err="1"/>
              <a:t>aritmeetika-loogikaseadmest</a:t>
            </a:r>
            <a:r>
              <a:rPr lang="en-US" dirty="0"/>
              <a:t>. </a:t>
            </a:r>
            <a:r>
              <a:rPr lang="en-US" dirty="0" err="1"/>
              <a:t>Enamasti</a:t>
            </a:r>
            <a:r>
              <a:rPr lang="en-US" dirty="0"/>
              <a:t> </a:t>
            </a:r>
            <a:r>
              <a:rPr lang="en-US" dirty="0" err="1"/>
              <a:t>mõeldakse</a:t>
            </a:r>
            <a:r>
              <a:rPr lang="en-US" dirty="0"/>
              <a:t> </a:t>
            </a:r>
            <a:r>
              <a:rPr lang="en-US" dirty="0" err="1"/>
              <a:t>protsessori</a:t>
            </a:r>
            <a:r>
              <a:rPr lang="en-US" dirty="0"/>
              <a:t> all </a:t>
            </a:r>
            <a:r>
              <a:rPr lang="en-US" dirty="0" err="1"/>
              <a:t>arvuti</a:t>
            </a:r>
            <a:r>
              <a:rPr lang="en-US" dirty="0"/>
              <a:t> </a:t>
            </a:r>
            <a:r>
              <a:rPr lang="en-US" dirty="0" err="1"/>
              <a:t>keskprotsessorit</a:t>
            </a:r>
            <a:r>
              <a:rPr lang="en-US" dirty="0"/>
              <a:t>. </a:t>
            </a:r>
            <a:r>
              <a:rPr lang="en-US" dirty="0" err="1"/>
              <a:t>Personaalarvutites</a:t>
            </a:r>
            <a:r>
              <a:rPr lang="en-US" dirty="0"/>
              <a:t> ja </a:t>
            </a:r>
            <a:r>
              <a:rPr lang="en-US" dirty="0" err="1"/>
              <a:t>digijuhtimisega</a:t>
            </a:r>
            <a:r>
              <a:rPr lang="en-US" dirty="0"/>
              <a:t> </a:t>
            </a:r>
            <a:r>
              <a:rPr lang="en-US" dirty="0" err="1"/>
              <a:t>seadmetes</a:t>
            </a:r>
            <a:r>
              <a:rPr lang="en-US" dirty="0"/>
              <a:t> </a:t>
            </a:r>
            <a:r>
              <a:rPr lang="en-US" dirty="0" err="1"/>
              <a:t>kasutatavaid</a:t>
            </a:r>
            <a:r>
              <a:rPr lang="en-US" dirty="0"/>
              <a:t> </a:t>
            </a:r>
            <a:r>
              <a:rPr lang="en-US" dirty="0" err="1"/>
              <a:t>protsessoreid</a:t>
            </a:r>
            <a:r>
              <a:rPr lang="en-US" dirty="0"/>
              <a:t> </a:t>
            </a:r>
            <a:r>
              <a:rPr lang="en-US" dirty="0" err="1"/>
              <a:t>nimetatakse</a:t>
            </a:r>
            <a:r>
              <a:rPr lang="en-US" dirty="0"/>
              <a:t> </a:t>
            </a:r>
            <a:r>
              <a:rPr lang="en-US" dirty="0" err="1"/>
              <a:t>protsessorikiipide</a:t>
            </a:r>
            <a:r>
              <a:rPr lang="en-US" dirty="0"/>
              <a:t> </a:t>
            </a:r>
            <a:r>
              <a:rPr lang="en-US" dirty="0" err="1"/>
              <a:t>väikeste</a:t>
            </a:r>
            <a:r>
              <a:rPr lang="en-US" dirty="0"/>
              <a:t> </a:t>
            </a:r>
            <a:r>
              <a:rPr lang="en-US" dirty="0" err="1"/>
              <a:t>mõõtmete</a:t>
            </a:r>
            <a:r>
              <a:rPr lang="en-US" dirty="0"/>
              <a:t> </a:t>
            </a:r>
            <a:r>
              <a:rPr lang="en-US" dirty="0" err="1"/>
              <a:t>tõttu</a:t>
            </a:r>
            <a:r>
              <a:rPr lang="en-US" dirty="0"/>
              <a:t> </a:t>
            </a:r>
            <a:r>
              <a:rPr lang="en-US" dirty="0" err="1"/>
              <a:t>sageli</a:t>
            </a:r>
            <a:r>
              <a:rPr lang="en-US" dirty="0"/>
              <a:t> </a:t>
            </a:r>
            <a:r>
              <a:rPr lang="en-US" dirty="0" err="1"/>
              <a:t>mikroprotsessoriteks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F3E27-30CB-3844-8E9F-237414021137}"/>
              </a:ext>
            </a:extLst>
          </p:cNvPr>
          <p:cNvSpPr txBox="1"/>
          <p:nvPr/>
        </p:nvSpPr>
        <p:spPr>
          <a:xfrm>
            <a:off x="1141412" y="6239482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22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DA00-DBC9-0A4D-AACE-A85CB1FA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Minust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9507-F9C2-104B-A2F1-9784A7BC0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Rapla</a:t>
            </a:r>
            <a:r>
              <a:rPr lang="en-US" dirty="0"/>
              <a:t> </a:t>
            </a:r>
            <a:r>
              <a:rPr lang="en-US" dirty="0" err="1"/>
              <a:t>Gümnaasium</a:t>
            </a:r>
            <a:r>
              <a:rPr lang="en-US" dirty="0"/>
              <a:t> IT-</a:t>
            </a:r>
            <a:r>
              <a:rPr lang="en-US" dirty="0" err="1"/>
              <a:t>juht</a:t>
            </a:r>
            <a:endParaRPr lang="en-US" dirty="0"/>
          </a:p>
          <a:p>
            <a:r>
              <a:rPr lang="en-US" dirty="0" err="1"/>
              <a:t>Haapsalu</a:t>
            </a:r>
            <a:r>
              <a:rPr lang="en-US" dirty="0"/>
              <a:t> </a:t>
            </a:r>
            <a:r>
              <a:rPr lang="en-US" dirty="0" err="1"/>
              <a:t>kolledži</a:t>
            </a:r>
            <a:r>
              <a:rPr lang="en-US" dirty="0"/>
              <a:t> </a:t>
            </a:r>
            <a:r>
              <a:rPr lang="en-US" dirty="0" err="1"/>
              <a:t>vilistlane</a:t>
            </a:r>
            <a:endParaRPr lang="en-US" dirty="0"/>
          </a:p>
          <a:p>
            <a:r>
              <a:rPr lang="en-US" dirty="0"/>
              <a:t>TLÜ </a:t>
            </a:r>
            <a:r>
              <a:rPr lang="en-US" dirty="0" err="1"/>
              <a:t>magistrant</a:t>
            </a:r>
            <a:endParaRPr lang="en-US" dirty="0"/>
          </a:p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r>
              <a:rPr lang="en-US" dirty="0"/>
              <a:t> </a:t>
            </a:r>
            <a:r>
              <a:rPr lang="en-US" dirty="0" err="1"/>
              <a:t>arvutiga</a:t>
            </a:r>
            <a:r>
              <a:rPr lang="en-US" dirty="0"/>
              <a:t> 1989/1990 </a:t>
            </a:r>
            <a:r>
              <a:rPr lang="en-US" dirty="0" err="1"/>
              <a:t>aastal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510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EE8F7-06DE-B84F-82DA-B7D73F40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pic>
        <p:nvPicPr>
          <p:cNvPr id="9218" name="Picture 2" descr="Pildiotsingu cpu tulemus">
            <a:extLst>
              <a:ext uri="{FF2B5EF4-FFF2-40B4-BE49-F238E27FC236}">
                <a16:creationId xmlns:a16="http://schemas.microsoft.com/office/drawing/2014/main" id="{11699905-3330-D148-96A2-37079889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97765"/>
            <a:ext cx="3269974" cy="326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3D7982-95F1-884A-BE56-09563115F8BC}"/>
              </a:ext>
            </a:extLst>
          </p:cNvPr>
          <p:cNvSpPr txBox="1"/>
          <p:nvPr/>
        </p:nvSpPr>
        <p:spPr>
          <a:xfrm>
            <a:off x="1141412" y="5655366"/>
            <a:ext cx="3450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/commons/1/14/Intel_CPU_Core_i7_6700K_Skylake_top.jpg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EE1F38-A9AD-2A49-935A-8D52F0CFC2E3}"/>
              </a:ext>
            </a:extLst>
          </p:cNvPr>
          <p:cNvSpPr txBox="1"/>
          <p:nvPr/>
        </p:nvSpPr>
        <p:spPr>
          <a:xfrm>
            <a:off x="6208437" y="5709238"/>
            <a:ext cx="3353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https://upload.wikimedia.org/wikipedia/commons/1/16/AMD_Ryzen_5_2600_%2839851733273%29.jpg</a:t>
            </a:r>
          </a:p>
        </p:txBody>
      </p:sp>
      <p:pic>
        <p:nvPicPr>
          <p:cNvPr id="6" name="Pilt 5">
            <a:extLst>
              <a:ext uri="{FF2B5EF4-FFF2-40B4-BE49-F238E27FC236}">
                <a16:creationId xmlns:a16="http://schemas.microsoft.com/office/drawing/2014/main" id="{57D6DACF-4670-49E6-A9CD-2E12E3189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5431" y="2214674"/>
            <a:ext cx="3783583" cy="28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9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089572" cy="3548885"/>
          </a:xfrm>
        </p:spPr>
        <p:txBody>
          <a:bodyPr numCol="2">
            <a:normAutofit/>
          </a:bodyPr>
          <a:lstStyle/>
          <a:p>
            <a:r>
              <a:rPr lang="en-US" dirty="0" err="1"/>
              <a:t>Tootja</a:t>
            </a:r>
            <a:r>
              <a:rPr lang="en-US" dirty="0"/>
              <a:t> (Intel, AMD, ARM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  <a:p>
            <a:r>
              <a:rPr lang="en-US" dirty="0" err="1"/>
              <a:t>Pesa</a:t>
            </a:r>
            <a:r>
              <a:rPr lang="en-US" dirty="0"/>
              <a:t> (socket, PGA, LGA, BGA)</a:t>
            </a:r>
          </a:p>
          <a:p>
            <a:r>
              <a:rPr lang="en-US" dirty="0" err="1"/>
              <a:t>Taktsagedus</a:t>
            </a:r>
            <a:endParaRPr lang="en-US" dirty="0"/>
          </a:p>
          <a:p>
            <a:r>
              <a:rPr lang="en-US" dirty="0" err="1"/>
              <a:t>Siini</a:t>
            </a:r>
            <a:r>
              <a:rPr lang="en-US" dirty="0"/>
              <a:t> </a:t>
            </a:r>
            <a:r>
              <a:rPr lang="en-US" dirty="0" err="1"/>
              <a:t>laius</a:t>
            </a:r>
            <a:r>
              <a:rPr lang="en-US" dirty="0"/>
              <a:t> (32bit, 64bit)</a:t>
            </a:r>
          </a:p>
          <a:p>
            <a:r>
              <a:rPr lang="en-US" dirty="0" err="1"/>
              <a:t>Tuumade</a:t>
            </a:r>
            <a:r>
              <a:rPr lang="en-US" dirty="0"/>
              <a:t> </a:t>
            </a:r>
            <a:r>
              <a:rPr lang="en-US" dirty="0" err="1"/>
              <a:t>arv</a:t>
            </a:r>
            <a:r>
              <a:rPr lang="en-US" dirty="0"/>
              <a:t> (core)</a:t>
            </a:r>
          </a:p>
          <a:p>
            <a:r>
              <a:rPr lang="en-US" dirty="0"/>
              <a:t>Hyperthreading</a:t>
            </a:r>
          </a:p>
          <a:p>
            <a:r>
              <a:rPr lang="en-US" dirty="0" err="1"/>
              <a:t>Vahemälu</a:t>
            </a:r>
            <a:r>
              <a:rPr lang="en-US" dirty="0"/>
              <a:t> (cache)</a:t>
            </a:r>
          </a:p>
          <a:p>
            <a:r>
              <a:rPr lang="en-US" dirty="0" err="1"/>
              <a:t>Transistorite</a:t>
            </a:r>
            <a:r>
              <a:rPr lang="en-US" dirty="0"/>
              <a:t> </a:t>
            </a:r>
            <a:r>
              <a:rPr lang="en-US" dirty="0" err="1"/>
              <a:t>arv</a:t>
            </a:r>
            <a:endParaRPr lang="en-US" dirty="0"/>
          </a:p>
          <a:p>
            <a:r>
              <a:rPr lang="en-US" dirty="0" err="1"/>
              <a:t>Voolutarve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7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0463-ECB6-254A-8DDF-1EF33CCB3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D3BAE-3A39-1740-81FC-CAA106C9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14861"/>
            <a:ext cx="6378184" cy="4943139"/>
          </a:xfrm>
        </p:spPr>
        <p:txBody>
          <a:bodyPr numCol="2">
            <a:normAutofit/>
          </a:bodyPr>
          <a:lstStyle/>
          <a:p>
            <a:r>
              <a:rPr lang="en-US" b="1" dirty="0"/>
              <a:t>AMD Ryzen 9 3900X</a:t>
            </a:r>
          </a:p>
          <a:p>
            <a:r>
              <a:rPr lang="en-US" b="1" dirty="0"/>
              <a:t>Cores: </a:t>
            </a:r>
            <a:r>
              <a:rPr lang="en-US" dirty="0"/>
              <a:t>12</a:t>
            </a:r>
          </a:p>
          <a:p>
            <a:r>
              <a:rPr lang="en-US" b="1" dirty="0"/>
              <a:t>Threads: </a:t>
            </a:r>
            <a:r>
              <a:rPr lang="en-US" dirty="0"/>
              <a:t>24</a:t>
            </a:r>
          </a:p>
          <a:p>
            <a:r>
              <a:rPr lang="en-US" b="1" dirty="0"/>
              <a:t>Base clock: </a:t>
            </a:r>
            <a:r>
              <a:rPr lang="en-US" dirty="0"/>
              <a:t>3.8GHz</a:t>
            </a:r>
          </a:p>
          <a:p>
            <a:r>
              <a:rPr lang="en-US" b="1" dirty="0"/>
              <a:t>Boost clock: </a:t>
            </a:r>
            <a:r>
              <a:rPr lang="en-US" dirty="0"/>
              <a:t>4.6GHz</a:t>
            </a:r>
          </a:p>
          <a:p>
            <a:r>
              <a:rPr lang="en-US" b="1" dirty="0"/>
              <a:t>L3 cache: </a:t>
            </a:r>
            <a:r>
              <a:rPr lang="en-US" dirty="0"/>
              <a:t>64MB</a:t>
            </a:r>
          </a:p>
          <a:p>
            <a:r>
              <a:rPr lang="en-US" b="1" dirty="0"/>
              <a:t>TDP: </a:t>
            </a:r>
            <a:r>
              <a:rPr lang="en-US" dirty="0"/>
              <a:t>105W</a:t>
            </a:r>
          </a:p>
          <a:p>
            <a:r>
              <a:rPr lang="en-US" dirty="0"/>
              <a:t>Price: 563EUR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74BCC3-85DD-5142-ABC4-442635F9DCF6}"/>
              </a:ext>
            </a:extLst>
          </p:cNvPr>
          <p:cNvSpPr txBox="1">
            <a:spLocks/>
          </p:cNvSpPr>
          <p:nvPr/>
        </p:nvSpPr>
        <p:spPr>
          <a:xfrm>
            <a:off x="5575354" y="1914860"/>
            <a:ext cx="6215027" cy="4943139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Intel Core i9-9900K</a:t>
            </a:r>
          </a:p>
          <a:p>
            <a:r>
              <a:rPr lang="en-US" b="1" dirty="0"/>
              <a:t>Cores: </a:t>
            </a:r>
            <a:r>
              <a:rPr lang="en-US" dirty="0"/>
              <a:t>8</a:t>
            </a:r>
          </a:p>
          <a:p>
            <a:r>
              <a:rPr lang="en-US" b="1" dirty="0"/>
              <a:t>Threads: </a:t>
            </a:r>
            <a:r>
              <a:rPr lang="en-US" dirty="0"/>
              <a:t>16</a:t>
            </a:r>
          </a:p>
          <a:p>
            <a:r>
              <a:rPr lang="en-US" b="1" dirty="0"/>
              <a:t>Base clock: </a:t>
            </a:r>
            <a:r>
              <a:rPr lang="en-US" dirty="0"/>
              <a:t>3.6GHz</a:t>
            </a:r>
          </a:p>
          <a:p>
            <a:r>
              <a:rPr lang="en-US" b="1" dirty="0"/>
              <a:t>Boost clock: </a:t>
            </a:r>
            <a:r>
              <a:rPr lang="en-US" dirty="0"/>
              <a:t>5.0GHz </a:t>
            </a:r>
          </a:p>
          <a:p>
            <a:r>
              <a:rPr lang="en-US" b="1" dirty="0"/>
              <a:t>L3 cache: </a:t>
            </a:r>
            <a:r>
              <a:rPr lang="en-US" dirty="0"/>
              <a:t>16MB </a:t>
            </a:r>
          </a:p>
          <a:p>
            <a:r>
              <a:rPr lang="en-US" b="1" dirty="0"/>
              <a:t>TDP: </a:t>
            </a:r>
            <a:r>
              <a:rPr lang="en-US" dirty="0"/>
              <a:t>95W</a:t>
            </a:r>
          </a:p>
          <a:p>
            <a:r>
              <a:rPr lang="en-US" dirty="0"/>
              <a:t>Price: 479EUR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4AB1F-CDC9-0B47-B1A2-2AC3A2EB3B2F}"/>
              </a:ext>
            </a:extLst>
          </p:cNvPr>
          <p:cNvSpPr txBox="1"/>
          <p:nvPr/>
        </p:nvSpPr>
        <p:spPr>
          <a:xfrm>
            <a:off x="1141411" y="6488668"/>
            <a:ext cx="476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www.techradar.com</a:t>
            </a:r>
            <a:r>
              <a:rPr lang="en-US" dirty="0"/>
              <a:t>/news/best-processors</a:t>
            </a:r>
          </a:p>
        </p:txBody>
      </p:sp>
    </p:spTree>
    <p:extLst>
      <p:ext uri="{BB962C8B-B14F-4D97-AF65-F5344CB8AC3E}">
        <p14:creationId xmlns:p14="http://schemas.microsoft.com/office/powerpoint/2010/main" val="4202177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48B0-2FBF-0844-A00F-39F4F16A3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Moore’I</a:t>
            </a:r>
            <a:r>
              <a:rPr lang="en-US" dirty="0"/>
              <a:t> </a:t>
            </a:r>
            <a:r>
              <a:rPr lang="en-US" dirty="0" err="1"/>
              <a:t>seadus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06A6F-5D78-714F-AFE9-1722ECD3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Protsessorite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</a:t>
            </a:r>
            <a:r>
              <a:rPr lang="en-US" dirty="0" err="1"/>
              <a:t>ehk</a:t>
            </a:r>
            <a:r>
              <a:rPr lang="en-US" dirty="0"/>
              <a:t> </a:t>
            </a:r>
            <a:r>
              <a:rPr lang="en-US" dirty="0" err="1"/>
              <a:t>arvutite</a:t>
            </a:r>
            <a:r>
              <a:rPr lang="en-US" dirty="0"/>
              <a:t> </a:t>
            </a:r>
            <a:r>
              <a:rPr lang="en-US" dirty="0" err="1"/>
              <a:t>üldine</a:t>
            </a:r>
            <a:r>
              <a:rPr lang="en-US" dirty="0"/>
              <a:t> </a:t>
            </a:r>
            <a:r>
              <a:rPr lang="en-US" dirty="0" err="1"/>
              <a:t>töötlusvõimsus</a:t>
            </a:r>
            <a:r>
              <a:rPr lang="en-US" dirty="0"/>
              <a:t> </a:t>
            </a:r>
            <a:r>
              <a:rPr lang="en-US" dirty="0" err="1"/>
              <a:t>kahekordistub</a:t>
            </a:r>
            <a:r>
              <a:rPr lang="en-US" dirty="0"/>
              <a:t>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kahe</a:t>
            </a:r>
            <a:r>
              <a:rPr lang="en-US" dirty="0"/>
              <a:t> </a:t>
            </a:r>
            <a:r>
              <a:rPr lang="en-US" dirty="0" err="1"/>
              <a:t>aasta</a:t>
            </a:r>
            <a:r>
              <a:rPr lang="en-US" dirty="0"/>
              <a:t> </a:t>
            </a:r>
            <a:r>
              <a:rPr lang="en-US" dirty="0" err="1"/>
              <a:t>tagant</a:t>
            </a:r>
            <a:r>
              <a:rPr lang="en-US" dirty="0"/>
              <a:t>.</a:t>
            </a:r>
          </a:p>
          <a:p>
            <a:r>
              <a:rPr lang="en-GB" dirty="0" err="1"/>
              <a:t>Transistorite</a:t>
            </a:r>
            <a:r>
              <a:rPr lang="en-GB" dirty="0"/>
              <a:t> </a:t>
            </a:r>
            <a:r>
              <a:rPr lang="en-GB" dirty="0" err="1"/>
              <a:t>arv</a:t>
            </a:r>
            <a:r>
              <a:rPr lang="en-GB" dirty="0"/>
              <a:t> </a:t>
            </a:r>
            <a:r>
              <a:rPr lang="en-GB" dirty="0" err="1"/>
              <a:t>taskukohases</a:t>
            </a:r>
            <a:r>
              <a:rPr lang="en-GB" dirty="0"/>
              <a:t> </a:t>
            </a:r>
            <a:r>
              <a:rPr lang="en-GB" dirty="0" err="1"/>
              <a:t>protsessoris</a:t>
            </a:r>
            <a:r>
              <a:rPr lang="en-GB" dirty="0"/>
              <a:t> </a:t>
            </a:r>
            <a:r>
              <a:rPr lang="en-GB" dirty="0" err="1"/>
              <a:t>kahekordistub</a:t>
            </a:r>
            <a:r>
              <a:rPr lang="en-GB" dirty="0"/>
              <a:t> </a:t>
            </a:r>
            <a:r>
              <a:rPr lang="en-GB" dirty="0" err="1"/>
              <a:t>iga</a:t>
            </a:r>
            <a:r>
              <a:rPr lang="en-GB" dirty="0"/>
              <a:t> </a:t>
            </a:r>
            <a:r>
              <a:rPr lang="en-GB" dirty="0" err="1"/>
              <a:t>kahe</a:t>
            </a:r>
            <a:r>
              <a:rPr lang="en-GB" dirty="0"/>
              <a:t> </a:t>
            </a:r>
            <a:r>
              <a:rPr lang="en-GB" dirty="0" err="1"/>
              <a:t>aasta</a:t>
            </a:r>
            <a:r>
              <a:rPr lang="en-GB" dirty="0"/>
              <a:t> </a:t>
            </a:r>
            <a:r>
              <a:rPr lang="en-GB" dirty="0" err="1"/>
              <a:t>tagant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096F6-7919-F843-812D-0499DF88249E}"/>
              </a:ext>
            </a:extLst>
          </p:cNvPr>
          <p:cNvSpPr txBox="1"/>
          <p:nvPr/>
        </p:nvSpPr>
        <p:spPr>
          <a:xfrm>
            <a:off x="1141412" y="6239482"/>
            <a:ext cx="277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http://www.mooreslaw.org/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451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C129D7-CDE1-F342-8A5A-FB5483C618A9}"/>
              </a:ext>
            </a:extLst>
          </p:cNvPr>
          <p:cNvSpPr txBox="1"/>
          <p:nvPr/>
        </p:nvSpPr>
        <p:spPr>
          <a:xfrm>
            <a:off x="1171067" y="6303872"/>
            <a:ext cx="3609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karlrupp</a:t>
            </a:r>
            <a:r>
              <a:rPr lang="en-US" sz="1200" dirty="0"/>
              <a:t>/microprocessor-trend-data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4FDCF-AB6F-F747-8728-DFEC7924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E"/>
          </a:p>
        </p:txBody>
      </p:sp>
      <p:pic>
        <p:nvPicPr>
          <p:cNvPr id="1026" name="Picture 2" descr="48 Years of Microprocessor Trend Data Chart">
            <a:extLst>
              <a:ext uri="{FF2B5EF4-FFF2-40B4-BE49-F238E27FC236}">
                <a16:creationId xmlns:a16="http://schemas.microsoft.com/office/drawing/2014/main" id="{253EF3EB-1D79-AD47-9F64-6B6BD2871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1067" y="311145"/>
            <a:ext cx="9371195" cy="590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933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38860-FE81-A64D-970A-CDE6B3F90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jahutus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08BFF-BA7F-B345-9AE6-8CAE1E468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Õhkjahutus</a:t>
            </a:r>
            <a:endParaRPr lang="en-US" dirty="0"/>
          </a:p>
          <a:p>
            <a:r>
              <a:rPr lang="en-US" dirty="0" err="1"/>
              <a:t>Vesijahutus</a:t>
            </a:r>
            <a:endParaRPr lang="en-US" dirty="0"/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 err="1"/>
              <a:t>Termopasta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1491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A471D-1592-924D-A9DD-ECFB1D97E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6110" y="354084"/>
            <a:ext cx="8199780" cy="6149833"/>
          </a:xfrm>
        </p:spPr>
      </p:pic>
    </p:spTree>
    <p:extLst>
      <p:ext uri="{BB962C8B-B14F-4D97-AF65-F5344CB8AC3E}">
        <p14:creationId xmlns:p14="http://schemas.microsoft.com/office/powerpoint/2010/main" val="235600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protsessori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Taktsagedus</a:t>
            </a:r>
            <a:endParaRPr lang="en-US" sz="3200" dirty="0"/>
          </a:p>
          <a:p>
            <a:pPr lvl="1"/>
            <a:r>
              <a:rPr lang="en-US" sz="3200" dirty="0" err="1"/>
              <a:t>Socketi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Tuumade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05887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47F9-2823-AC42-96A2-418D3BC2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Emaplaat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D3E83-6B78-8C40-86BD-6A6E18074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Mikroarvuti</a:t>
            </a:r>
            <a:r>
              <a:rPr lang="en-US" dirty="0"/>
              <a:t> </a:t>
            </a:r>
            <a:r>
              <a:rPr lang="en-US" dirty="0" err="1"/>
              <a:t>keskne</a:t>
            </a:r>
            <a:r>
              <a:rPr lang="en-US" dirty="0"/>
              <a:t> </a:t>
            </a:r>
            <a:r>
              <a:rPr lang="en-US" dirty="0" err="1"/>
              <a:t>trükkplaat</a:t>
            </a:r>
            <a:r>
              <a:rPr lang="en-US" dirty="0"/>
              <a:t>, </a:t>
            </a:r>
            <a:r>
              <a:rPr lang="en-US" dirty="0" err="1"/>
              <a:t>millele</a:t>
            </a:r>
            <a:r>
              <a:rPr lang="en-US" dirty="0"/>
              <a:t> on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pistikupesad</a:t>
            </a:r>
            <a:r>
              <a:rPr lang="en-US" dirty="0"/>
              <a:t> </a:t>
            </a:r>
            <a:r>
              <a:rPr lang="en-US" dirty="0" err="1"/>
              <a:t>lisaplaatide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. </a:t>
            </a:r>
            <a:r>
              <a:rPr lang="en-US" dirty="0" err="1"/>
              <a:t>Emaplaadil</a:t>
            </a:r>
            <a:r>
              <a:rPr lang="en-US" dirty="0"/>
              <a:t> </a:t>
            </a:r>
            <a:r>
              <a:rPr lang="en-US" dirty="0" err="1"/>
              <a:t>asuvad</a:t>
            </a:r>
            <a:r>
              <a:rPr lang="en-US" dirty="0"/>
              <a:t> </a:t>
            </a:r>
            <a:r>
              <a:rPr lang="en-US" dirty="0" err="1"/>
              <a:t>harilikult</a:t>
            </a:r>
            <a:r>
              <a:rPr lang="en-US" dirty="0"/>
              <a:t> </a:t>
            </a:r>
            <a:r>
              <a:rPr lang="en-US" dirty="0" err="1"/>
              <a:t>keskprotsessor</a:t>
            </a:r>
            <a:r>
              <a:rPr lang="en-US" dirty="0"/>
              <a:t> (CPU) , BIOS, </a:t>
            </a:r>
            <a:r>
              <a:rPr lang="en-US" dirty="0" err="1"/>
              <a:t>mälu</a:t>
            </a:r>
            <a:r>
              <a:rPr lang="en-US" dirty="0"/>
              <a:t>, </a:t>
            </a:r>
            <a:r>
              <a:rPr lang="en-US" dirty="0" err="1"/>
              <a:t>massmäluliidesed</a:t>
            </a:r>
            <a:r>
              <a:rPr lang="en-US" dirty="0"/>
              <a:t>, </a:t>
            </a:r>
            <a:r>
              <a:rPr lang="en-US" dirty="0" err="1"/>
              <a:t>jada</a:t>
            </a:r>
            <a:r>
              <a:rPr lang="en-US" dirty="0"/>
              <a:t>- ja </a:t>
            </a:r>
            <a:r>
              <a:rPr lang="en-US" dirty="0" err="1"/>
              <a:t>paralleelpordid</a:t>
            </a:r>
            <a:r>
              <a:rPr lang="en-US" dirty="0"/>
              <a:t>, </a:t>
            </a:r>
            <a:r>
              <a:rPr lang="en-US" dirty="0" err="1"/>
              <a:t>laienduspesad</a:t>
            </a:r>
            <a:r>
              <a:rPr lang="en-US" dirty="0"/>
              <a:t> ja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kontrollerid</a:t>
            </a:r>
            <a:r>
              <a:rPr lang="en-US" dirty="0"/>
              <a:t> </a:t>
            </a:r>
            <a:r>
              <a:rPr lang="en-US" dirty="0" err="1"/>
              <a:t>standardsete</a:t>
            </a:r>
            <a:r>
              <a:rPr lang="en-US" dirty="0"/>
              <a:t> </a:t>
            </a:r>
            <a:r>
              <a:rPr lang="en-US" dirty="0" err="1"/>
              <a:t>välisseadmete</a:t>
            </a:r>
            <a:r>
              <a:rPr lang="en-US" dirty="0"/>
              <a:t> (</a:t>
            </a:r>
            <a:r>
              <a:rPr lang="en-US" dirty="0" err="1"/>
              <a:t>kuvar</a:t>
            </a:r>
            <a:r>
              <a:rPr lang="en-US" dirty="0"/>
              <a:t>, </a:t>
            </a:r>
            <a:r>
              <a:rPr lang="en-US" dirty="0" err="1"/>
              <a:t>klaviatuur</a:t>
            </a:r>
            <a:r>
              <a:rPr lang="en-US" dirty="0"/>
              <a:t>, </a:t>
            </a:r>
            <a:r>
              <a:rPr lang="en-US" dirty="0" err="1"/>
              <a:t>hiir</a:t>
            </a:r>
            <a:r>
              <a:rPr lang="en-US" dirty="0"/>
              <a:t> ja </a:t>
            </a:r>
            <a:r>
              <a:rPr lang="en-US" dirty="0" err="1"/>
              <a:t>kettaseadmed</a:t>
            </a:r>
            <a:r>
              <a:rPr lang="en-US" dirty="0"/>
              <a:t>) </a:t>
            </a:r>
            <a:r>
              <a:rPr lang="en-US" dirty="0" err="1"/>
              <a:t>juhtimiseks</a:t>
            </a:r>
            <a:r>
              <a:rPr lang="en-US" dirty="0"/>
              <a:t>. </a:t>
            </a:r>
            <a:r>
              <a:rPr lang="en-US" dirty="0" err="1"/>
              <a:t>Kõik</a:t>
            </a:r>
            <a:r>
              <a:rPr lang="en-US" dirty="0"/>
              <a:t> </a:t>
            </a:r>
            <a:r>
              <a:rPr lang="en-US" dirty="0" err="1"/>
              <a:t>vahetult</a:t>
            </a:r>
            <a:r>
              <a:rPr lang="en-US" dirty="0"/>
              <a:t> </a:t>
            </a:r>
            <a:r>
              <a:rPr lang="en-US" dirty="0" err="1"/>
              <a:t>emaplaadile</a:t>
            </a:r>
            <a:r>
              <a:rPr lang="en-US" dirty="0"/>
              <a:t> </a:t>
            </a:r>
            <a:r>
              <a:rPr lang="en-US" dirty="0" err="1"/>
              <a:t>monteeritud</a:t>
            </a:r>
            <a:r>
              <a:rPr lang="en-US" dirty="0"/>
              <a:t> </a:t>
            </a:r>
            <a:r>
              <a:rPr lang="en-US" dirty="0" err="1"/>
              <a:t>kiibid</a:t>
            </a:r>
            <a:r>
              <a:rPr lang="en-US" dirty="0"/>
              <a:t> </a:t>
            </a:r>
            <a:r>
              <a:rPr lang="en-US" dirty="0" err="1"/>
              <a:t>kokku</a:t>
            </a:r>
            <a:r>
              <a:rPr lang="en-US" dirty="0"/>
              <a:t> </a:t>
            </a:r>
            <a:r>
              <a:rPr lang="en-US" dirty="0" err="1"/>
              <a:t>moodustavad</a:t>
            </a:r>
            <a:r>
              <a:rPr lang="en-US" dirty="0"/>
              <a:t> </a:t>
            </a:r>
            <a:r>
              <a:rPr lang="en-US" dirty="0" err="1"/>
              <a:t>emaplaadi</a:t>
            </a:r>
            <a:r>
              <a:rPr lang="en-US" dirty="0"/>
              <a:t> </a:t>
            </a:r>
            <a:r>
              <a:rPr lang="en-US" dirty="0" err="1"/>
              <a:t>kiibikomplekti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8116C-A8C2-5541-989F-106C89EC7372}"/>
              </a:ext>
            </a:extLst>
          </p:cNvPr>
          <p:cNvSpPr txBox="1"/>
          <p:nvPr/>
        </p:nvSpPr>
        <p:spPr>
          <a:xfrm>
            <a:off x="1141412" y="6239482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www.vallaste.ee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F2B5B382-1EB5-452A-8E11-B420A3DF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Emaplaat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4353AE83-430A-458B-9706-E14DC1B72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5848" y="451809"/>
            <a:ext cx="4271563" cy="55202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E94E04-F0C7-4333-A6A1-0616BBE53A28}"/>
              </a:ext>
            </a:extLst>
          </p:cNvPr>
          <p:cNvSpPr txBox="1"/>
          <p:nvPr/>
        </p:nvSpPr>
        <p:spPr>
          <a:xfrm>
            <a:off x="9661512" y="6000285"/>
            <a:ext cx="1901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90F8B0-0840-40B4-97E6-51520742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4065"/>
            <a:ext cx="5654499" cy="4873802"/>
          </a:xfrm>
        </p:spPr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  <a:p>
            <a:r>
              <a:rPr lang="en-US" dirty="0" err="1"/>
              <a:t>Pesad</a:t>
            </a:r>
            <a:r>
              <a:rPr lang="en-US" dirty="0"/>
              <a:t> (</a:t>
            </a:r>
            <a:r>
              <a:rPr lang="en-US" dirty="0" err="1"/>
              <a:t>mälupesad</a:t>
            </a:r>
            <a:r>
              <a:rPr lang="en-US" dirty="0"/>
              <a:t>, </a:t>
            </a:r>
            <a:r>
              <a:rPr lang="en-US" dirty="0" err="1"/>
              <a:t>lisakaartide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)</a:t>
            </a:r>
          </a:p>
          <a:p>
            <a:r>
              <a:rPr lang="en-US" dirty="0" err="1"/>
              <a:t>Ühendused</a:t>
            </a:r>
            <a:r>
              <a:rPr lang="en-US" dirty="0"/>
              <a:t> (SATA, USB, Audio, LED, </a:t>
            </a:r>
            <a:r>
              <a:rPr lang="en-US" dirty="0" err="1"/>
              <a:t>lülitid</a:t>
            </a:r>
            <a:r>
              <a:rPr lang="en-US" dirty="0"/>
              <a:t>)</a:t>
            </a:r>
          </a:p>
          <a:p>
            <a:r>
              <a:rPr lang="en-US" dirty="0" err="1"/>
              <a:t>Lisad</a:t>
            </a:r>
            <a:r>
              <a:rPr lang="en-US" dirty="0"/>
              <a:t> (RAID)</a:t>
            </a:r>
          </a:p>
        </p:txBody>
      </p:sp>
    </p:spTree>
    <p:extLst>
      <p:ext uri="{BB962C8B-B14F-4D97-AF65-F5344CB8AC3E}">
        <p14:creationId xmlns:p14="http://schemas.microsoft.com/office/powerpoint/2010/main" val="2476872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AF43-42D3-4D4A-8AB3-A8323B0A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Esimene</a:t>
            </a:r>
            <a:r>
              <a:rPr lang="en-US" dirty="0"/>
              <a:t> </a:t>
            </a:r>
            <a:r>
              <a:rPr lang="en-US" dirty="0" err="1"/>
              <a:t>kokkupuude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81E864-2F97-4C4C-832C-0D4C29BC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800" y="1839583"/>
            <a:ext cx="5806152" cy="3862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997A2-589A-0F47-8125-BE4A6AB4C182}"/>
              </a:ext>
            </a:extLst>
          </p:cNvPr>
          <p:cNvSpPr txBox="1"/>
          <p:nvPr/>
        </p:nvSpPr>
        <p:spPr>
          <a:xfrm>
            <a:off x="1256800" y="5702080"/>
            <a:ext cx="1954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Rossiyskaya</a:t>
            </a:r>
            <a:r>
              <a:rPr lang="en-US" sz="1200" dirty="0"/>
              <a:t> Gazeta</a:t>
            </a:r>
          </a:p>
        </p:txBody>
      </p:sp>
    </p:spTree>
    <p:extLst>
      <p:ext uri="{BB962C8B-B14F-4D97-AF65-F5344CB8AC3E}">
        <p14:creationId xmlns:p14="http://schemas.microsoft.com/office/powerpoint/2010/main" val="1330840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A6545-A640-7A40-8BFE-4ACD8C5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BIOS – Basic Input-Output System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154E042-9265-FA47-BCDB-20AC252FD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2331" y="1908466"/>
            <a:ext cx="6425648" cy="402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BAAB77-3143-9A49-B4F7-44A59C10FD84}"/>
              </a:ext>
            </a:extLst>
          </p:cNvPr>
          <p:cNvSpPr txBox="1"/>
          <p:nvPr/>
        </p:nvSpPr>
        <p:spPr>
          <a:xfrm>
            <a:off x="1141413" y="6239482"/>
            <a:ext cx="8468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/wp-content/uploads/2017/05/img_5913814ed5e9f.png.pagespeed.ce.GG6xXEfIEN.png</a:t>
            </a:r>
          </a:p>
        </p:txBody>
      </p:sp>
    </p:spTree>
    <p:extLst>
      <p:ext uri="{BB962C8B-B14F-4D97-AF65-F5344CB8AC3E}">
        <p14:creationId xmlns:p14="http://schemas.microsoft.com/office/powerpoint/2010/main" val="3337632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A0AC9-D55A-5F46-93C0-9E8FBBDF6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UEFI - Unified Extensible Firmware Interface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ACBEF46-D4F9-9E45-AC1B-75D3E2C37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1413" y="1908312"/>
            <a:ext cx="4705863" cy="380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9A006-73FE-B349-8C80-931BA8323864}"/>
              </a:ext>
            </a:extLst>
          </p:cNvPr>
          <p:cNvSpPr txBox="1"/>
          <p:nvPr/>
        </p:nvSpPr>
        <p:spPr>
          <a:xfrm>
            <a:off x="1023730" y="6239482"/>
            <a:ext cx="74667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www.howtogeek.com</a:t>
            </a:r>
            <a:r>
              <a:rPr lang="en-US" sz="1200" dirty="0"/>
              <a:t>/wp-content/uploads/2017/05/img_5913822742ef4.jpg.pagespeed.ce.iUHhZCZFai.jpg</a:t>
            </a:r>
          </a:p>
        </p:txBody>
      </p:sp>
    </p:spTree>
    <p:extLst>
      <p:ext uri="{BB962C8B-B14F-4D97-AF65-F5344CB8AC3E}">
        <p14:creationId xmlns:p14="http://schemas.microsoft.com/office/powerpoint/2010/main" val="647338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33E-0E07-F348-B4B4-99243700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Suurus</a:t>
            </a:r>
            <a:r>
              <a:rPr lang="en-US" dirty="0"/>
              <a:t> (Form factor)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54DAA4-E110-574B-83EE-9B7F50E4E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1719469"/>
            <a:ext cx="10510356" cy="44134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405218-7004-C44B-8CF1-1A1B6E2BE0D2}"/>
              </a:ext>
            </a:extLst>
          </p:cNvPr>
          <p:cNvSpPr txBox="1"/>
          <p:nvPr/>
        </p:nvSpPr>
        <p:spPr>
          <a:xfrm>
            <a:off x="1063488" y="6400800"/>
            <a:ext cx="799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</a:t>
            </a:r>
            <a:r>
              <a:rPr lang="en-US" dirty="0" err="1"/>
              <a:t>File:VIA_Mini-ITX_Form_Factor_Comparison.jpg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468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ACEE-C70B-EB42-97EC-1A4B0DCFE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r>
              <a:rPr lang="en-US" dirty="0"/>
              <a:t> (socket)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301BE4-9191-DF48-8E37-FF441B32D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3290" y="1971192"/>
            <a:ext cx="4806159" cy="3541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A551E3-B7A6-8748-8BB0-D2C4E8D01350}"/>
              </a:ext>
            </a:extLst>
          </p:cNvPr>
          <p:cNvSpPr txBox="1"/>
          <p:nvPr/>
        </p:nvSpPr>
        <p:spPr>
          <a:xfrm>
            <a:off x="6016434" y="5697082"/>
            <a:ext cx="4919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/commons/b/</a:t>
            </a:r>
            <a:r>
              <a:rPr lang="en-US" dirty="0" err="1"/>
              <a:t>bc</a:t>
            </a:r>
            <a:r>
              <a:rPr lang="en-US" dirty="0"/>
              <a:t>/AMD_AM3%2B_CPU_Socket-top_oblique_PNr%C2%B00380.jpg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2F9B89-1E6B-E248-9D59-20681A4DD7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254"/>
          <a:stretch/>
        </p:blipFill>
        <p:spPr>
          <a:xfrm>
            <a:off x="1310963" y="1971192"/>
            <a:ext cx="4592777" cy="3541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0C8926-EF70-D24A-8BA7-23B231D0335C}"/>
              </a:ext>
            </a:extLst>
          </p:cNvPr>
          <p:cNvSpPr txBox="1"/>
          <p:nvPr/>
        </p:nvSpPr>
        <p:spPr>
          <a:xfrm>
            <a:off x="1158368" y="5697082"/>
            <a:ext cx="359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/wiki/File:CPU_Socket_LGA775(T).JPG</a:t>
            </a:r>
          </a:p>
        </p:txBody>
      </p:sp>
    </p:spTree>
    <p:extLst>
      <p:ext uri="{BB962C8B-B14F-4D97-AF65-F5344CB8AC3E}">
        <p14:creationId xmlns:p14="http://schemas.microsoft.com/office/powerpoint/2010/main" val="1331951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3C09-28FF-FC49-9582-8497ECA9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Kiibistik</a:t>
            </a:r>
            <a:r>
              <a:rPr lang="en-US" dirty="0"/>
              <a:t> (chipset)</a:t>
            </a:r>
          </a:p>
        </p:txBody>
      </p:sp>
      <p:pic>
        <p:nvPicPr>
          <p:cNvPr id="6148" name="Picture 4" descr="Pildiotsingu cpu chipset tulemus">
            <a:extLst>
              <a:ext uri="{FF2B5EF4-FFF2-40B4-BE49-F238E27FC236}">
                <a16:creationId xmlns:a16="http://schemas.microsoft.com/office/drawing/2014/main" id="{84029C5E-02E2-884A-BE6C-29A807C5C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2209" y="2097088"/>
            <a:ext cx="5702852" cy="315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883CA3-88E2-0849-BBB7-BB0B6F330FA9}"/>
              </a:ext>
            </a:extLst>
          </p:cNvPr>
          <p:cNvSpPr txBox="1"/>
          <p:nvPr/>
        </p:nvSpPr>
        <p:spPr>
          <a:xfrm>
            <a:off x="1272209" y="5593151"/>
            <a:ext cx="5546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https://farm3.staticflickr.com/2058/2035709117_6bbbee64bd_b.jpg</a:t>
            </a:r>
          </a:p>
        </p:txBody>
      </p:sp>
      <p:pic>
        <p:nvPicPr>
          <p:cNvPr id="6150" name="Picture 6" descr="Pildiotsingu cpu chipset tulemus">
            <a:extLst>
              <a:ext uri="{FF2B5EF4-FFF2-40B4-BE49-F238E27FC236}">
                <a16:creationId xmlns:a16="http://schemas.microsoft.com/office/drawing/2014/main" id="{289156CA-EF16-D24A-AE8D-75934ED12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06804" y="2097088"/>
            <a:ext cx="3589279" cy="315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F2F766-329A-DD4B-B04B-D5D66FA6C17D}"/>
              </a:ext>
            </a:extLst>
          </p:cNvPr>
          <p:cNvSpPr txBox="1"/>
          <p:nvPr/>
        </p:nvSpPr>
        <p:spPr>
          <a:xfrm>
            <a:off x="7415615" y="5593150"/>
            <a:ext cx="3631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/commons/0/07/Intel_810_Chipset_Digon3.JPG</a:t>
            </a:r>
          </a:p>
        </p:txBody>
      </p:sp>
    </p:spTree>
    <p:extLst>
      <p:ext uri="{BB962C8B-B14F-4D97-AF65-F5344CB8AC3E}">
        <p14:creationId xmlns:p14="http://schemas.microsoft.com/office/powerpoint/2010/main" val="4068746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FFD2-BD92-3F40-B046-AED13A81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PESAD (SLOTS)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01F67E0-8BCC-0E49-8728-A1BE7D83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712736" cy="3863078"/>
          </a:xfrm>
        </p:spPr>
        <p:txBody>
          <a:bodyPr/>
          <a:lstStyle/>
          <a:p>
            <a:r>
              <a:rPr lang="en-US" dirty="0" err="1"/>
              <a:t>Protsessori</a:t>
            </a:r>
            <a:r>
              <a:rPr lang="en-US" dirty="0"/>
              <a:t> </a:t>
            </a:r>
            <a:r>
              <a:rPr lang="en-US" dirty="0" err="1"/>
              <a:t>pesa</a:t>
            </a:r>
            <a:endParaRPr lang="en-US" dirty="0"/>
          </a:p>
          <a:p>
            <a:r>
              <a:rPr lang="en-US" dirty="0" err="1"/>
              <a:t>Mälupesad</a:t>
            </a:r>
            <a:endParaRPr lang="en-US" dirty="0"/>
          </a:p>
          <a:p>
            <a:r>
              <a:rPr lang="en-US" dirty="0" err="1"/>
              <a:t>Laienduskaartide</a:t>
            </a:r>
            <a:r>
              <a:rPr lang="en-US" dirty="0"/>
              <a:t> </a:t>
            </a:r>
            <a:r>
              <a:rPr lang="en-US" dirty="0" err="1"/>
              <a:t>pesad</a:t>
            </a:r>
            <a:r>
              <a:rPr lang="en-US" dirty="0"/>
              <a:t> (PCI, PCI Express x1, x2, x8, x16)</a:t>
            </a:r>
          </a:p>
          <a:p>
            <a:r>
              <a:rPr lang="en-US" dirty="0" err="1"/>
              <a:t>Muude</a:t>
            </a:r>
            <a:r>
              <a:rPr lang="en-US" dirty="0"/>
              <a:t> </a:t>
            </a:r>
            <a:r>
              <a:rPr lang="en-US" dirty="0" err="1"/>
              <a:t>seadmete</a:t>
            </a:r>
            <a:r>
              <a:rPr lang="en-US" dirty="0"/>
              <a:t> </a:t>
            </a:r>
            <a:r>
              <a:rPr lang="en-US" dirty="0" err="1"/>
              <a:t>ühenduspesad</a:t>
            </a:r>
            <a:r>
              <a:rPr lang="en-US" dirty="0"/>
              <a:t> (</a:t>
            </a:r>
            <a:r>
              <a:rPr lang="en-US" dirty="0" err="1"/>
              <a:t>kõvakettad</a:t>
            </a:r>
            <a:r>
              <a:rPr lang="en-US" dirty="0"/>
              <a:t>, </a:t>
            </a:r>
            <a:r>
              <a:rPr lang="en-US" dirty="0" err="1"/>
              <a:t>optilised</a:t>
            </a:r>
            <a:r>
              <a:rPr lang="en-US" dirty="0"/>
              <a:t> </a:t>
            </a:r>
            <a:r>
              <a:rPr lang="en-US" dirty="0" err="1"/>
              <a:t>kettad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)</a:t>
            </a:r>
          </a:p>
        </p:txBody>
      </p:sp>
      <p:pic>
        <p:nvPicPr>
          <p:cNvPr id="4" name="Pilt 3" descr="Pilt, millel on kujutatud tekst, elektroonika, elektriskeem&#10;&#10;Kirjeldus on genereeritud automaatselt">
            <a:extLst>
              <a:ext uri="{FF2B5EF4-FFF2-40B4-BE49-F238E27FC236}">
                <a16:creationId xmlns:a16="http://schemas.microsoft.com/office/drawing/2014/main" id="{EA0F8DAB-88F1-4C2D-B325-BCC67910F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493539" y="602389"/>
            <a:ext cx="4374444" cy="56532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270D6-3989-4105-8D2A-35A9C5994441}"/>
              </a:ext>
            </a:extLst>
          </p:cNvPr>
          <p:cNvSpPr txBox="1"/>
          <p:nvPr/>
        </p:nvSpPr>
        <p:spPr>
          <a:xfrm>
            <a:off x="10204613" y="5709772"/>
            <a:ext cx="142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 err="1"/>
              <a:t>Taimo</a:t>
            </a:r>
            <a:r>
              <a:rPr lang="et-EE" sz="1200" dirty="0"/>
              <a:t> Tammiku foto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28828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2EF7-5719-0440-BDD5-BFED1BF7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Ühendused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14242-0617-9C4F-B7AE-7D3B78A5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047310" cy="4121496"/>
          </a:xfrm>
        </p:spPr>
        <p:txBody>
          <a:bodyPr/>
          <a:lstStyle/>
          <a:p>
            <a:r>
              <a:rPr lang="en-US" dirty="0"/>
              <a:t>PS/2 </a:t>
            </a:r>
            <a:r>
              <a:rPr lang="en-US" dirty="0" err="1"/>
              <a:t>pesad</a:t>
            </a:r>
            <a:endParaRPr lang="en-US" dirty="0"/>
          </a:p>
          <a:p>
            <a:r>
              <a:rPr lang="en-US" dirty="0"/>
              <a:t>USB, USB-C</a:t>
            </a:r>
          </a:p>
          <a:p>
            <a:r>
              <a:rPr lang="en-US" dirty="0" err="1"/>
              <a:t>Võrgukaart</a:t>
            </a:r>
            <a:r>
              <a:rPr lang="en-US" dirty="0"/>
              <a:t> (LAN)</a:t>
            </a:r>
          </a:p>
          <a:p>
            <a:r>
              <a:rPr lang="en-US" dirty="0" err="1"/>
              <a:t>Graafikakaardi</a:t>
            </a:r>
            <a:r>
              <a:rPr lang="en-US" dirty="0"/>
              <a:t> </a:t>
            </a:r>
            <a:r>
              <a:rPr lang="en-US" dirty="0" err="1"/>
              <a:t>väljundid</a:t>
            </a:r>
            <a:endParaRPr lang="en-US" dirty="0"/>
          </a:p>
          <a:p>
            <a:r>
              <a:rPr lang="en-US" dirty="0"/>
              <a:t>Audio</a:t>
            </a:r>
          </a:p>
          <a:p>
            <a:r>
              <a:rPr lang="en-US" dirty="0" err="1"/>
              <a:t>eSATA</a:t>
            </a:r>
            <a:r>
              <a:rPr lang="en-US" dirty="0"/>
              <a:t>, </a:t>
            </a:r>
            <a:r>
              <a:rPr lang="en-US" dirty="0" err="1"/>
              <a:t>eSATA</a:t>
            </a:r>
            <a:r>
              <a:rPr lang="en-US" dirty="0"/>
              <a:t>-USB </a:t>
            </a:r>
            <a:r>
              <a:rPr lang="en-US" dirty="0" err="1"/>
              <a:t>hübriid</a:t>
            </a:r>
            <a:endParaRPr lang="en-US" dirty="0"/>
          </a:p>
          <a:p>
            <a:r>
              <a:rPr lang="en-US" dirty="0"/>
              <a:t>LPT, Serial (COM)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C5AAB8-39FC-8649-90CD-5CC7AA7965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681271" y="3050766"/>
            <a:ext cx="5181355" cy="1920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37EBE-DF63-2D46-85E1-85EF226923E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888656" y="2565914"/>
            <a:ext cx="6502176" cy="156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44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86831"/>
            <a:ext cx="9905999" cy="4361175"/>
          </a:xfrm>
        </p:spPr>
        <p:txBody>
          <a:bodyPr>
            <a:no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emaplaadi</a:t>
            </a:r>
            <a:endParaRPr lang="en-US" sz="3200" dirty="0"/>
          </a:p>
          <a:p>
            <a:pPr lvl="1"/>
            <a:r>
              <a:rPr lang="en-US" sz="3200" dirty="0" err="1"/>
              <a:t>Mudel</a:t>
            </a:r>
            <a:endParaRPr lang="en-US" sz="3200" dirty="0"/>
          </a:p>
          <a:p>
            <a:pPr lvl="1"/>
            <a:r>
              <a:rPr lang="en-US" sz="3200" dirty="0" err="1"/>
              <a:t>Tootja</a:t>
            </a:r>
            <a:endParaRPr lang="en-US" sz="3200" dirty="0"/>
          </a:p>
          <a:p>
            <a:pPr lvl="1"/>
            <a:r>
              <a:rPr lang="en-US" sz="3200" dirty="0" err="1"/>
              <a:t>Protsessori</a:t>
            </a:r>
            <a:r>
              <a:rPr lang="en-US" sz="3200" dirty="0"/>
              <a:t> </a:t>
            </a:r>
            <a:r>
              <a:rPr lang="en-US" sz="3200" dirty="0" err="1"/>
              <a:t>pesa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Mälupesade</a:t>
            </a:r>
            <a:r>
              <a:rPr lang="en-US" sz="3200" dirty="0"/>
              <a:t> </a:t>
            </a:r>
            <a:r>
              <a:rPr lang="en-US" sz="3200" dirty="0" err="1"/>
              <a:t>arv</a:t>
            </a:r>
            <a:endParaRPr lang="en-US" sz="3200" dirty="0"/>
          </a:p>
          <a:p>
            <a:pPr lvl="1"/>
            <a:r>
              <a:rPr lang="en-US" sz="3200" dirty="0" err="1"/>
              <a:t>Kiibistiku</a:t>
            </a:r>
            <a:r>
              <a:rPr lang="en-US" sz="3200" dirty="0"/>
              <a:t> </a:t>
            </a:r>
            <a:r>
              <a:rPr lang="en-US" sz="3200" dirty="0" err="1"/>
              <a:t>nimi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62655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"</a:t>
            </a:r>
            <a:r>
              <a:rPr lang="en-GB" dirty="0" err="1"/>
              <a:t>Mälu</a:t>
            </a:r>
            <a:r>
              <a:rPr lang="en-GB" dirty="0"/>
              <a:t> (</a:t>
            </a:r>
            <a:r>
              <a:rPr lang="en-GB" b="1" i="1" dirty="0" err="1"/>
              <a:t>muutmälu</a:t>
            </a:r>
            <a:r>
              <a:rPr lang="en-GB" b="1" i="1" dirty="0"/>
              <a:t>, </a:t>
            </a:r>
            <a:r>
              <a:rPr lang="en-GB" b="1" i="1" dirty="0" err="1"/>
              <a:t>suvapöördusmälu</a:t>
            </a:r>
            <a:r>
              <a:rPr lang="en-GB" dirty="0"/>
              <a:t>) on </a:t>
            </a:r>
            <a:r>
              <a:rPr lang="en-GB" dirty="0" err="1"/>
              <a:t>Arvuti</a:t>
            </a:r>
            <a:r>
              <a:rPr lang="en-GB" dirty="0"/>
              <a:t> </a:t>
            </a:r>
            <a:r>
              <a:rPr lang="en-GB" dirty="0" err="1"/>
              <a:t>keskne</a:t>
            </a:r>
            <a:r>
              <a:rPr lang="en-GB" dirty="0"/>
              <a:t> </a:t>
            </a:r>
            <a:r>
              <a:rPr lang="en-GB" dirty="0" err="1"/>
              <a:t>mäluseade</a:t>
            </a:r>
            <a:r>
              <a:rPr lang="en-GB" dirty="0"/>
              <a:t>, </a:t>
            </a:r>
            <a:r>
              <a:rPr lang="en-GB" dirty="0" err="1"/>
              <a:t>kuhu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 </a:t>
            </a:r>
            <a:r>
              <a:rPr lang="en-GB" dirty="0" err="1"/>
              <a:t>andmeid</a:t>
            </a:r>
            <a:r>
              <a:rPr lang="en-GB" dirty="0"/>
              <a:t> </a:t>
            </a:r>
            <a:r>
              <a:rPr lang="en-GB" dirty="0" err="1"/>
              <a:t>kirjutada</a:t>
            </a:r>
            <a:r>
              <a:rPr lang="en-GB" dirty="0"/>
              <a:t> </a:t>
            </a:r>
            <a:r>
              <a:rPr lang="en-GB" dirty="0" err="1"/>
              <a:t>ja</a:t>
            </a:r>
            <a:r>
              <a:rPr lang="en-GB" dirty="0"/>
              <a:t> </a:t>
            </a:r>
            <a:r>
              <a:rPr lang="en-GB" dirty="0" err="1"/>
              <a:t>kust</a:t>
            </a:r>
            <a:r>
              <a:rPr lang="en-GB" dirty="0"/>
              <a:t> </a:t>
            </a:r>
            <a:r>
              <a:rPr lang="en-GB" dirty="0" err="1"/>
              <a:t>saab</a:t>
            </a:r>
            <a:r>
              <a:rPr lang="en-GB" dirty="0"/>
              <a:t> </a:t>
            </a:r>
            <a:r>
              <a:rPr lang="en-GB" dirty="0" err="1"/>
              <a:t>neid</a:t>
            </a:r>
            <a:r>
              <a:rPr lang="en-GB" dirty="0"/>
              <a:t> </a:t>
            </a:r>
            <a:r>
              <a:rPr lang="en-GB" dirty="0" err="1"/>
              <a:t>lugeda</a:t>
            </a:r>
            <a:r>
              <a:rPr lang="en-GB" dirty="0"/>
              <a:t>. </a:t>
            </a:r>
            <a:r>
              <a:rPr lang="en-GB" dirty="0" err="1"/>
              <a:t>Suvapöördus</a:t>
            </a:r>
            <a:r>
              <a:rPr lang="en-GB" dirty="0"/>
              <a:t> (random access) </a:t>
            </a:r>
            <a:r>
              <a:rPr lang="en-GB" dirty="0" err="1"/>
              <a:t>tähendab</a:t>
            </a:r>
            <a:r>
              <a:rPr lang="en-GB" dirty="0"/>
              <a:t> </a:t>
            </a:r>
            <a:r>
              <a:rPr lang="en-GB" dirty="0" err="1"/>
              <a:t>seda</a:t>
            </a:r>
            <a:r>
              <a:rPr lang="en-GB" dirty="0"/>
              <a:t>, et </a:t>
            </a:r>
            <a:r>
              <a:rPr lang="en-GB" dirty="0" err="1"/>
              <a:t>igal</a:t>
            </a:r>
            <a:r>
              <a:rPr lang="en-GB" dirty="0"/>
              <a:t> </a:t>
            </a:r>
            <a:r>
              <a:rPr lang="en-GB" dirty="0" err="1"/>
              <a:t>mälupesal</a:t>
            </a:r>
            <a:r>
              <a:rPr lang="en-GB" dirty="0"/>
              <a:t> on </a:t>
            </a:r>
            <a:r>
              <a:rPr lang="en-GB" dirty="0" err="1"/>
              <a:t>oma</a:t>
            </a:r>
            <a:r>
              <a:rPr lang="en-GB" dirty="0"/>
              <a:t> </a:t>
            </a:r>
            <a:r>
              <a:rPr lang="en-GB" dirty="0" err="1"/>
              <a:t>aadress</a:t>
            </a:r>
            <a:r>
              <a:rPr lang="en-GB" dirty="0"/>
              <a:t> </a:t>
            </a:r>
            <a:r>
              <a:rPr lang="en-GB" dirty="0" err="1"/>
              <a:t>ning</a:t>
            </a:r>
            <a:r>
              <a:rPr lang="en-GB" dirty="0"/>
              <a:t> </a:t>
            </a:r>
            <a:r>
              <a:rPr lang="en-GB" dirty="0" err="1"/>
              <a:t>nii</a:t>
            </a:r>
            <a:r>
              <a:rPr lang="en-GB" dirty="0"/>
              <a:t> </a:t>
            </a:r>
            <a:r>
              <a:rPr lang="en-GB" dirty="0" err="1"/>
              <a:t>lugemiseks</a:t>
            </a:r>
            <a:r>
              <a:rPr lang="en-GB" dirty="0"/>
              <a:t> </a:t>
            </a:r>
            <a:r>
              <a:rPr lang="en-GB" dirty="0" err="1"/>
              <a:t>kui</a:t>
            </a:r>
            <a:r>
              <a:rPr lang="en-GB" dirty="0"/>
              <a:t> </a:t>
            </a:r>
            <a:r>
              <a:rPr lang="en-GB" dirty="0" err="1"/>
              <a:t>kirjutamiseks</a:t>
            </a:r>
            <a:r>
              <a:rPr lang="en-GB" dirty="0"/>
              <a:t> on </a:t>
            </a:r>
            <a:r>
              <a:rPr lang="en-GB" dirty="0" err="1"/>
              <a:t>võimalik</a:t>
            </a:r>
            <a:r>
              <a:rPr lang="en-GB" dirty="0"/>
              <a:t> </a:t>
            </a:r>
            <a:r>
              <a:rPr lang="en-GB" dirty="0" err="1"/>
              <a:t>pöörduda</a:t>
            </a:r>
            <a:r>
              <a:rPr lang="en-GB" dirty="0"/>
              <a:t> </a:t>
            </a:r>
            <a:r>
              <a:rPr lang="en-GB" dirty="0" err="1"/>
              <a:t>suvalise</a:t>
            </a:r>
            <a:r>
              <a:rPr lang="en-GB" dirty="0"/>
              <a:t> </a:t>
            </a:r>
            <a:r>
              <a:rPr lang="en-GB" dirty="0" err="1"/>
              <a:t>aadressi</a:t>
            </a:r>
            <a:r>
              <a:rPr lang="en-GB" dirty="0"/>
              <a:t> </a:t>
            </a:r>
            <a:r>
              <a:rPr lang="en-GB" dirty="0" err="1"/>
              <a:t>poole</a:t>
            </a:r>
            <a:r>
              <a:rPr lang="en-GB" dirty="0"/>
              <a:t>. </a:t>
            </a:r>
            <a:r>
              <a:rPr lang="en-GB" dirty="0" err="1"/>
              <a:t>Enamik</a:t>
            </a:r>
            <a:r>
              <a:rPr lang="en-GB" dirty="0"/>
              <a:t> </a:t>
            </a:r>
            <a:r>
              <a:rPr lang="en-GB" dirty="0" err="1"/>
              <a:t>muutmälusid</a:t>
            </a:r>
            <a:r>
              <a:rPr lang="en-GB" dirty="0"/>
              <a:t> pole </a:t>
            </a:r>
            <a:r>
              <a:rPr lang="en-GB" dirty="0" err="1"/>
              <a:t>säilmälud</a:t>
            </a:r>
            <a:r>
              <a:rPr lang="en-GB" dirty="0"/>
              <a:t>, </a:t>
            </a:r>
            <a:r>
              <a:rPr lang="en-GB" dirty="0" err="1"/>
              <a:t>s.t.</a:t>
            </a:r>
            <a:r>
              <a:rPr lang="en-GB" dirty="0"/>
              <a:t> </a:t>
            </a:r>
            <a:r>
              <a:rPr lang="en-GB" dirty="0" err="1"/>
              <a:t>toite</a:t>
            </a:r>
            <a:r>
              <a:rPr lang="en-GB" dirty="0"/>
              <a:t> </a:t>
            </a:r>
            <a:r>
              <a:rPr lang="en-GB" dirty="0" err="1"/>
              <a:t>väljalülitamisel</a:t>
            </a:r>
            <a:r>
              <a:rPr lang="en-GB" dirty="0"/>
              <a:t> </a:t>
            </a:r>
            <a:r>
              <a:rPr lang="en-GB" dirty="0" err="1"/>
              <a:t>mälus</a:t>
            </a:r>
            <a:r>
              <a:rPr lang="en-GB" dirty="0"/>
              <a:t> </a:t>
            </a:r>
            <a:r>
              <a:rPr lang="en-GB" dirty="0" err="1"/>
              <a:t>olevad</a:t>
            </a:r>
            <a:r>
              <a:rPr lang="en-GB" dirty="0"/>
              <a:t> </a:t>
            </a:r>
            <a:r>
              <a:rPr lang="en-GB" dirty="0" err="1"/>
              <a:t>andmed</a:t>
            </a:r>
            <a:r>
              <a:rPr lang="en-GB" dirty="0"/>
              <a:t> </a:t>
            </a:r>
            <a:r>
              <a:rPr lang="en-GB" dirty="0" err="1"/>
              <a:t>hävivad</a:t>
            </a:r>
            <a:r>
              <a:rPr lang="en-GB" dirty="0"/>
              <a:t>."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D304A-585E-7149-9079-953F2C389AB6}"/>
              </a:ext>
            </a:extLst>
          </p:cNvPr>
          <p:cNvSpPr txBox="1"/>
          <p:nvPr/>
        </p:nvSpPr>
        <p:spPr>
          <a:xfrm>
            <a:off x="1409075" y="6054816"/>
            <a:ext cx="167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www.vallaste.ee</a:t>
            </a:r>
          </a:p>
        </p:txBody>
      </p:sp>
    </p:spTree>
    <p:extLst>
      <p:ext uri="{BB962C8B-B14F-4D97-AF65-F5344CB8AC3E}">
        <p14:creationId xmlns:p14="http://schemas.microsoft.com/office/powerpoint/2010/main" val="18228534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SRAM – </a:t>
            </a:r>
            <a:r>
              <a:rPr lang="en-US" dirty="0" err="1"/>
              <a:t>Staatiline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(cache)</a:t>
            </a:r>
          </a:p>
          <a:p>
            <a:r>
              <a:rPr lang="en-US" dirty="0"/>
              <a:t>DRAM – </a:t>
            </a:r>
            <a:r>
              <a:rPr lang="en-US" dirty="0" err="1"/>
              <a:t>Dünaamiline</a:t>
            </a:r>
            <a:r>
              <a:rPr lang="en-US" dirty="0"/>
              <a:t> </a:t>
            </a:r>
            <a:r>
              <a:rPr lang="en-US" dirty="0" err="1"/>
              <a:t>muutmälu</a:t>
            </a:r>
            <a:r>
              <a:rPr lang="en-US" dirty="0"/>
              <a:t> (‘</a:t>
            </a:r>
            <a:r>
              <a:rPr lang="en-US" dirty="0" err="1"/>
              <a:t>tavaline</a:t>
            </a:r>
            <a:r>
              <a:rPr lang="en-US" dirty="0"/>
              <a:t>’)</a:t>
            </a:r>
          </a:p>
          <a:p>
            <a:r>
              <a:rPr lang="en-US" dirty="0"/>
              <a:t>ECC – </a:t>
            </a:r>
            <a:r>
              <a:rPr lang="en-US" dirty="0" err="1"/>
              <a:t>Veaparanduskonrolliga</a:t>
            </a:r>
            <a:r>
              <a:rPr lang="en-US" dirty="0"/>
              <a:t> </a:t>
            </a:r>
            <a:r>
              <a:rPr lang="en-US" dirty="0" err="1"/>
              <a:t>mälu</a:t>
            </a:r>
            <a:endParaRPr lang="en-US" dirty="0"/>
          </a:p>
          <a:p>
            <a:r>
              <a:rPr lang="en-US" dirty="0"/>
              <a:t>DDR – Double Data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472A6-A21F-E048-886D-7A2803A7623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2701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2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7D78-6B3F-7B43-BCA6-DB4583C9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Tutvumisring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CFA7-9AD8-F545-A197-7EC563D2F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Nimi</a:t>
            </a:r>
            <a:endParaRPr lang="en-US" dirty="0"/>
          </a:p>
          <a:p>
            <a:r>
              <a:rPr lang="en-US" dirty="0" err="1"/>
              <a:t>Kuskohast</a:t>
            </a:r>
            <a:endParaRPr lang="en-US" dirty="0"/>
          </a:p>
          <a:p>
            <a:r>
              <a:rPr lang="en-US" dirty="0" err="1"/>
              <a:t>Kokkupuude</a:t>
            </a:r>
            <a:r>
              <a:rPr lang="en-US" dirty="0"/>
              <a:t> </a:t>
            </a:r>
            <a:r>
              <a:rPr lang="en-US" dirty="0" err="1"/>
              <a:t>arvutite</a:t>
            </a:r>
            <a:r>
              <a:rPr lang="en-US" dirty="0"/>
              <a:t> </a:t>
            </a:r>
            <a:r>
              <a:rPr lang="en-US" dirty="0" err="1"/>
              <a:t>riistvaraga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43374-38C2-BD45-A96D-51B52087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Mälud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EA41E-B28F-7443-A51D-9FAF50A86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Tüüp</a:t>
            </a:r>
            <a:r>
              <a:rPr lang="en-US" dirty="0"/>
              <a:t> (DDR, DDR2, DDR3, DDR4, ECC)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maht</a:t>
            </a:r>
            <a:r>
              <a:rPr lang="en-US" dirty="0"/>
              <a:t> GB-des</a:t>
            </a:r>
          </a:p>
          <a:p>
            <a:r>
              <a:rPr lang="en-US" dirty="0" err="1"/>
              <a:t>Mälu</a:t>
            </a:r>
            <a:r>
              <a:rPr lang="en-US" dirty="0"/>
              <a:t> </a:t>
            </a:r>
            <a:r>
              <a:rPr lang="en-US" dirty="0" err="1"/>
              <a:t>kiirus</a:t>
            </a:r>
            <a:r>
              <a:rPr lang="en-US" dirty="0"/>
              <a:t> (PC-… MB/s)</a:t>
            </a:r>
          </a:p>
          <a:p>
            <a:r>
              <a:rPr lang="en-US" dirty="0" err="1"/>
              <a:t>Füüsiline</a:t>
            </a:r>
            <a:r>
              <a:rPr lang="en-US" dirty="0"/>
              <a:t> </a:t>
            </a:r>
            <a:r>
              <a:rPr lang="en-US" dirty="0" err="1"/>
              <a:t>suurus</a:t>
            </a:r>
            <a:r>
              <a:rPr lang="en-US" dirty="0"/>
              <a:t> (DIMM, SODIMM)</a:t>
            </a:r>
          </a:p>
          <a:p>
            <a:endParaRPr lang="en-US" dirty="0"/>
          </a:p>
          <a:p>
            <a:r>
              <a:rPr lang="en-US" dirty="0"/>
              <a:t>2 GB PC3-6400 DDR3 SODIMM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2B8EE-7233-7348-B2E9-DAFEE914E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7116" y="134912"/>
            <a:ext cx="5143500" cy="590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773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F399-2CC1-FE4A-8F82-953ECE949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Vaheülesanne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591B-08EE-1744-87B2-C0D8AC936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Leia </a:t>
            </a:r>
            <a:r>
              <a:rPr lang="en-US" sz="3200" dirty="0" err="1"/>
              <a:t>mälu</a:t>
            </a:r>
            <a:endParaRPr lang="en-US" sz="3200" dirty="0"/>
          </a:p>
          <a:p>
            <a:pPr lvl="1"/>
            <a:r>
              <a:rPr lang="en-US" sz="3200" dirty="0" err="1"/>
              <a:t>Tüüp</a:t>
            </a:r>
            <a:endParaRPr lang="en-US" sz="3200" dirty="0"/>
          </a:p>
          <a:p>
            <a:pPr lvl="1"/>
            <a:r>
              <a:rPr lang="en-US" sz="3200" dirty="0" err="1"/>
              <a:t>Suurus</a:t>
            </a:r>
            <a:r>
              <a:rPr lang="en-US" sz="3200" dirty="0"/>
              <a:t> </a:t>
            </a:r>
            <a:r>
              <a:rPr lang="en-US" sz="3200" dirty="0" err="1"/>
              <a:t>gigabaitides</a:t>
            </a:r>
            <a:endParaRPr lang="en-US" sz="3200" dirty="0"/>
          </a:p>
          <a:p>
            <a:pPr lvl="1"/>
            <a:r>
              <a:rPr lang="en-US" sz="3200" dirty="0" err="1"/>
              <a:t>Kiirus</a:t>
            </a:r>
            <a:r>
              <a:rPr lang="en-US" sz="3200" dirty="0"/>
              <a:t> </a:t>
            </a:r>
            <a:r>
              <a:rPr lang="en-US" sz="3200" dirty="0" err="1"/>
              <a:t>megahertsides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6597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Kodune</a:t>
            </a:r>
            <a:r>
              <a:rPr lang="en-US" dirty="0"/>
              <a:t> </a:t>
            </a:r>
            <a:r>
              <a:rPr lang="en-US" dirty="0" err="1"/>
              <a:t>töö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100" dirty="0" err="1"/>
              <a:t>Koduseks</a:t>
            </a:r>
            <a:r>
              <a:rPr lang="en-US" sz="3100" dirty="0"/>
              <a:t> </a:t>
            </a:r>
            <a:r>
              <a:rPr lang="en-US" sz="3100" dirty="0" err="1"/>
              <a:t>tööks</a:t>
            </a:r>
            <a:r>
              <a:rPr lang="en-US" sz="3100" dirty="0"/>
              <a:t> on </a:t>
            </a:r>
            <a:r>
              <a:rPr lang="en-US" sz="3100" dirty="0" err="1"/>
              <a:t>täiendada</a:t>
            </a:r>
            <a:r>
              <a:rPr lang="en-US" sz="3100" dirty="0"/>
              <a:t> </a:t>
            </a:r>
            <a:r>
              <a:rPr lang="en-US" sz="3100" dirty="0" err="1"/>
              <a:t>olemasolevaid</a:t>
            </a:r>
            <a:r>
              <a:rPr lang="en-US" sz="3100" dirty="0"/>
              <a:t> </a:t>
            </a:r>
            <a:r>
              <a:rPr lang="en-US" sz="3100" dirty="0" err="1"/>
              <a:t>õpiobjekte</a:t>
            </a:r>
            <a:r>
              <a:rPr lang="en-US" sz="3100" dirty="0"/>
              <a:t> </a:t>
            </a:r>
            <a:r>
              <a:rPr lang="en-US" sz="3100" dirty="0" err="1"/>
              <a:t>valitud</a:t>
            </a:r>
            <a:r>
              <a:rPr lang="en-US" sz="3100" dirty="0"/>
              <a:t> </a:t>
            </a:r>
            <a:r>
              <a:rPr lang="en-US" sz="3100" dirty="0" err="1"/>
              <a:t>teema</a:t>
            </a:r>
            <a:r>
              <a:rPr lang="en-US" sz="3100" dirty="0"/>
              <a:t> </a:t>
            </a:r>
            <a:r>
              <a:rPr lang="en-US" sz="3100" dirty="0" err="1"/>
              <a:t>kohta</a:t>
            </a:r>
            <a:r>
              <a:rPr lang="en-US" sz="3100" dirty="0"/>
              <a:t>.</a:t>
            </a:r>
          </a:p>
          <a:p>
            <a:endParaRPr lang="en-US" dirty="0"/>
          </a:p>
          <a:p>
            <a:r>
              <a:rPr lang="en-US" dirty="0" err="1"/>
              <a:t>Kodutööna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kokkuvõtvat</a:t>
            </a:r>
            <a:r>
              <a:rPr lang="en-US" dirty="0"/>
              <a:t> </a:t>
            </a:r>
            <a:r>
              <a:rPr lang="en-US" dirty="0" err="1"/>
              <a:t>artiklit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teema</a:t>
            </a:r>
            <a:r>
              <a:rPr lang="en-US" dirty="0"/>
              <a:t> </a:t>
            </a:r>
            <a:r>
              <a:rPr lang="en-US" dirty="0" err="1"/>
              <a:t>huvitavate</a:t>
            </a:r>
            <a:r>
              <a:rPr lang="en-US" dirty="0"/>
              <a:t> </a:t>
            </a:r>
            <a:r>
              <a:rPr lang="en-US" dirty="0" err="1"/>
              <a:t>faktide</a:t>
            </a:r>
            <a:r>
              <a:rPr lang="en-US" dirty="0"/>
              <a:t> </a:t>
            </a:r>
            <a:r>
              <a:rPr lang="en-US" dirty="0" err="1"/>
              <a:t>kohta</a:t>
            </a:r>
            <a:r>
              <a:rPr lang="en-US" dirty="0"/>
              <a:t> (</a:t>
            </a:r>
            <a:r>
              <a:rPr lang="en-US" dirty="0" err="1"/>
              <a:t>nagu</a:t>
            </a:r>
            <a:r>
              <a:rPr lang="en-US" dirty="0"/>
              <a:t> </a:t>
            </a:r>
            <a:r>
              <a:rPr lang="en-US" dirty="0" err="1"/>
              <a:t>näiteks</a:t>
            </a:r>
            <a:r>
              <a:rPr lang="en-US" dirty="0"/>
              <a:t>: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omapärasem</a:t>
            </a:r>
            <a:r>
              <a:rPr lang="en-US" dirty="0"/>
              <a:t>,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suurem</a:t>
            </a:r>
            <a:r>
              <a:rPr lang="en-US" dirty="0"/>
              <a:t>, </a:t>
            </a:r>
            <a:r>
              <a:rPr lang="en-US" dirty="0" err="1"/>
              <a:t>kõige</a:t>
            </a:r>
            <a:r>
              <a:rPr lang="en-US" dirty="0"/>
              <a:t> </a:t>
            </a:r>
            <a:r>
              <a:rPr lang="en-US" dirty="0" err="1"/>
              <a:t>väiksem</a:t>
            </a:r>
            <a:r>
              <a:rPr lang="en-US" dirty="0"/>
              <a:t> </a:t>
            </a:r>
            <a:r>
              <a:rPr lang="en-US" dirty="0" err="1"/>
              <a:t>jne</a:t>
            </a:r>
            <a:r>
              <a:rPr lang="en-US" dirty="0"/>
              <a:t>.). </a:t>
            </a:r>
            <a:r>
              <a:rPr lang="en-US" dirty="0" err="1"/>
              <a:t>Oluline</a:t>
            </a:r>
            <a:r>
              <a:rPr lang="en-US" dirty="0"/>
              <a:t> on, et </a:t>
            </a:r>
            <a:r>
              <a:rPr lang="en-US" dirty="0" err="1"/>
              <a:t>faktid</a:t>
            </a:r>
            <a:r>
              <a:rPr lang="en-US" dirty="0"/>
              <a:t> </a:t>
            </a:r>
            <a:r>
              <a:rPr lang="en-US" dirty="0" err="1"/>
              <a:t>oleks</a:t>
            </a:r>
            <a:r>
              <a:rPr lang="en-US" dirty="0"/>
              <a:t> </a:t>
            </a:r>
            <a:r>
              <a:rPr lang="en-US" dirty="0" err="1"/>
              <a:t>koos</a:t>
            </a:r>
            <a:r>
              <a:rPr lang="en-US" dirty="0"/>
              <a:t> </a:t>
            </a:r>
            <a:r>
              <a:rPr lang="en-US" dirty="0" err="1"/>
              <a:t>allikatega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Lisaks</a:t>
            </a:r>
            <a:r>
              <a:rPr lang="en-US" dirty="0"/>
              <a:t> </a:t>
            </a:r>
            <a:r>
              <a:rPr lang="en-US" dirty="0" err="1"/>
              <a:t>artiklile</a:t>
            </a:r>
            <a:r>
              <a:rPr lang="en-US" dirty="0"/>
              <a:t> </a:t>
            </a:r>
            <a:r>
              <a:rPr lang="en-US" dirty="0" err="1"/>
              <a:t>ootan</a:t>
            </a:r>
            <a:r>
              <a:rPr lang="en-US" dirty="0"/>
              <a:t> </a:t>
            </a:r>
            <a:r>
              <a:rPr lang="en-US" dirty="0" err="1"/>
              <a:t>vabalt</a:t>
            </a:r>
            <a:r>
              <a:rPr lang="en-US" dirty="0"/>
              <a:t> </a:t>
            </a:r>
            <a:r>
              <a:rPr lang="en-US" dirty="0" err="1"/>
              <a:t>valitud</a:t>
            </a:r>
            <a:r>
              <a:rPr lang="en-US" dirty="0"/>
              <a:t> </a:t>
            </a:r>
            <a:r>
              <a:rPr lang="en-US" dirty="0" err="1"/>
              <a:t>formaadis</a:t>
            </a:r>
            <a:r>
              <a:rPr lang="en-US" dirty="0"/>
              <a:t> </a:t>
            </a:r>
            <a:r>
              <a:rPr lang="en-US" dirty="0" err="1"/>
              <a:t>esitlust</a:t>
            </a:r>
            <a:r>
              <a:rPr lang="en-US" dirty="0"/>
              <a:t> </a:t>
            </a:r>
            <a:r>
              <a:rPr lang="en-US" dirty="0" err="1"/>
              <a:t>oma</a:t>
            </a:r>
            <a:r>
              <a:rPr lang="en-US" dirty="0"/>
              <a:t> </a:t>
            </a:r>
            <a:r>
              <a:rPr lang="en-US" dirty="0" err="1"/>
              <a:t>artikli</a:t>
            </a:r>
            <a:r>
              <a:rPr lang="en-US" dirty="0"/>
              <a:t> </a:t>
            </a:r>
            <a:r>
              <a:rPr lang="en-US" dirty="0" err="1"/>
              <a:t>kokkuvõttest</a:t>
            </a:r>
            <a:r>
              <a:rPr lang="en-US" dirty="0"/>
              <a:t> ja </a:t>
            </a:r>
            <a:r>
              <a:rPr lang="en-US" dirty="0" err="1"/>
              <a:t>iga</a:t>
            </a:r>
            <a:r>
              <a:rPr lang="en-US" dirty="0"/>
              <a:t> </a:t>
            </a:r>
            <a:r>
              <a:rPr lang="en-US" dirty="0" err="1"/>
              <a:t>rühmaliikme</a:t>
            </a:r>
            <a:r>
              <a:rPr lang="en-US" dirty="0"/>
              <a:t> </a:t>
            </a:r>
            <a:r>
              <a:rPr lang="en-US" dirty="0" err="1"/>
              <a:t>panusest</a:t>
            </a:r>
            <a:r>
              <a:rPr lang="en-US" dirty="0"/>
              <a:t> </a:t>
            </a:r>
            <a:r>
              <a:rPr lang="en-US" dirty="0" err="1"/>
              <a:t>järgmise</a:t>
            </a:r>
            <a:r>
              <a:rPr lang="en-US" dirty="0"/>
              <a:t> </a:t>
            </a:r>
            <a:r>
              <a:rPr lang="en-US" dirty="0" err="1"/>
              <a:t>loengu</a:t>
            </a:r>
            <a:r>
              <a:rPr lang="en-US" dirty="0"/>
              <a:t> </a:t>
            </a:r>
            <a:r>
              <a:rPr lang="en-US" dirty="0" err="1"/>
              <a:t>alguses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sz="3100" dirty="0" err="1"/>
              <a:t>Esitluse</a:t>
            </a:r>
            <a:r>
              <a:rPr lang="en-US" sz="3100" dirty="0"/>
              <a:t> </a:t>
            </a:r>
            <a:r>
              <a:rPr lang="en-US" sz="3100" dirty="0" err="1"/>
              <a:t>pikkus</a:t>
            </a:r>
            <a:r>
              <a:rPr lang="en-US" sz="3100" dirty="0"/>
              <a:t> on </a:t>
            </a:r>
            <a:r>
              <a:rPr lang="en-US" sz="3100" dirty="0" err="1"/>
              <a:t>maksimaalselt</a:t>
            </a:r>
            <a:r>
              <a:rPr lang="en-US" sz="3100" dirty="0"/>
              <a:t> (5-7 </a:t>
            </a:r>
            <a:r>
              <a:rPr lang="en-US" sz="3100" dirty="0" err="1"/>
              <a:t>minutit</a:t>
            </a:r>
            <a:r>
              <a:rPr lang="en-US" sz="3100" dirty="0"/>
              <a:t>)!</a:t>
            </a:r>
          </a:p>
        </p:txBody>
      </p:sp>
    </p:spTree>
    <p:extLst>
      <p:ext uri="{BB962C8B-B14F-4D97-AF65-F5344CB8AC3E}">
        <p14:creationId xmlns:p14="http://schemas.microsoft.com/office/powerpoint/2010/main" val="23069571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213-5521-6149-A4A8-5FC848E4A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Koduse</a:t>
            </a:r>
            <a:r>
              <a:rPr lang="en-US" dirty="0"/>
              <a:t> </a:t>
            </a:r>
            <a:r>
              <a:rPr lang="en-US" dirty="0" err="1"/>
              <a:t>töö</a:t>
            </a:r>
            <a:r>
              <a:rPr lang="en-US" dirty="0"/>
              <a:t> </a:t>
            </a:r>
            <a:r>
              <a:rPr lang="en-US" dirty="0" err="1"/>
              <a:t>teemad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0273A-B90A-E94D-8FEA-69CDBE1CF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Arvutid</a:t>
            </a:r>
            <a:endParaRPr lang="en-US" dirty="0"/>
          </a:p>
          <a:p>
            <a:r>
              <a:rPr lang="en-US" dirty="0" err="1"/>
              <a:t>Emaplaadid</a:t>
            </a:r>
            <a:endParaRPr lang="en-US" dirty="0"/>
          </a:p>
          <a:p>
            <a:r>
              <a:rPr lang="en-US" dirty="0" err="1"/>
              <a:t>Protsessorid</a:t>
            </a:r>
            <a:endParaRPr lang="en-US" dirty="0"/>
          </a:p>
          <a:p>
            <a:r>
              <a:rPr lang="en-US" dirty="0" err="1"/>
              <a:t>Protsessorite</a:t>
            </a:r>
            <a:r>
              <a:rPr lang="en-US" dirty="0"/>
              <a:t> </a:t>
            </a:r>
            <a:r>
              <a:rPr lang="en-US" dirty="0" err="1"/>
              <a:t>jahutused</a:t>
            </a:r>
            <a:endParaRPr lang="en-US" dirty="0"/>
          </a:p>
          <a:p>
            <a:r>
              <a:rPr lang="en-US" dirty="0" err="1"/>
              <a:t>Mälud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811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68065-C060-7948-B9FF-25B612C2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Allikad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2981F-8204-B24C-A5DD-86CA5BD44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>
                <a:hlinkClick r:id="rId3"/>
              </a:rPr>
              <a:t>https://www.rbth.com/multimedia/pictures/2014/04/07/before_the_internet_top_11_soviet_pcs_35711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https://eki.ee/dict/ekss/</a:t>
            </a:r>
            <a:endParaRPr lang="en-US" sz="1200" dirty="0"/>
          </a:p>
          <a:p>
            <a:r>
              <a:rPr lang="en-US" sz="1200" dirty="0">
                <a:hlinkClick r:id="rId5"/>
              </a:rPr>
              <a:t>https://www.britannica.com/technology/binary-code</a:t>
            </a:r>
            <a:endParaRPr lang="en-US" sz="1200" dirty="0"/>
          </a:p>
          <a:p>
            <a:r>
              <a:rPr lang="en-US" sz="1200" dirty="0">
                <a:hlinkClick r:id="rId6"/>
              </a:rPr>
              <a:t>https://etherealmind.com/decimal-binary-prefixes-using-kibi-mibi-kilo-mega/</a:t>
            </a:r>
            <a:endParaRPr lang="en-US" sz="1200" dirty="0"/>
          </a:p>
          <a:p>
            <a:r>
              <a:rPr lang="en-US" sz="1200" dirty="0">
                <a:hlinkClick r:id="rId7"/>
              </a:rPr>
              <a:t>https://www.karlrupp.net/2018/02/42-years-of-microprocessor-trend-data/</a:t>
            </a:r>
            <a:endParaRPr lang="en-US" sz="1200" dirty="0"/>
          </a:p>
          <a:p>
            <a:r>
              <a:rPr lang="en-US" sz="1200" dirty="0">
                <a:hlinkClick r:id="rId8"/>
              </a:rPr>
              <a:t>http://www.mooreslaw.org/</a:t>
            </a:r>
            <a:endParaRPr lang="en-US" sz="1200" dirty="0"/>
          </a:p>
          <a:p>
            <a:r>
              <a:rPr lang="en-US" sz="1200" dirty="0">
                <a:hlinkClick r:id="rId9"/>
              </a:rPr>
              <a:t>https://commons.wikimedia.org/wiki/File:VIA_Mini-ITX_Form_Factor_Comparison.jpg</a:t>
            </a:r>
            <a:endParaRPr lang="en-US" sz="1200" dirty="0"/>
          </a:p>
          <a:p>
            <a:r>
              <a:rPr lang="en-US" sz="1200" dirty="0">
                <a:hlinkClick r:id="rId10"/>
              </a:rPr>
              <a:t>https://www.howtogeek.com/56958/htg-explains-how-uefi-will-replace-the-bios/</a:t>
            </a:r>
            <a:endParaRPr lang="en-US" sz="1200" dirty="0"/>
          </a:p>
          <a:p>
            <a:r>
              <a:rPr lang="en-US" sz="1200" dirty="0">
                <a:hlinkClick r:id="rId11"/>
              </a:rPr>
              <a:t>https://www.techwalla.com/articles/random-access-memory-specifications</a:t>
            </a:r>
            <a:endParaRPr lang="en-US" sz="1200" dirty="0"/>
          </a:p>
          <a:p>
            <a:r>
              <a:rPr lang="en-US" sz="1200" dirty="0">
                <a:hlinkClick r:id="rId12"/>
              </a:rPr>
              <a:t>https://www.techradar.com/news/best-processors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9410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609A-2203-FA45-A7DF-8A092C2D4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eesmärk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6577-135E-2E4A-B63E-4C34EADD6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Kujundada teadmised arvuti ülesehitusest, komponentidest ning riistvara toodetest. Anda ülevaade operatsioonisüsteemide ülesehitusest ja tööpõhimõtetest.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7029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6F04-DC6E-7344-977B-700E5D55C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Aine</a:t>
            </a:r>
            <a:r>
              <a:rPr lang="en-US" dirty="0"/>
              <a:t> </a:t>
            </a:r>
            <a:r>
              <a:rPr lang="en-US" dirty="0" err="1"/>
              <a:t>lühikirjeldus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17BD0-4CCC-F04C-A875-2E64CF51E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Sissejuhatus riistvara maailma. Personaalarvuti ehituse põhiprintsiibid. Ülevaade personaalarvutite komponentidest ning lisaseadmetest. Erinevate komponentide tööpõhimõtetega tutvumine. Operatsioonisüsteemide jagunemine: </a:t>
            </a:r>
            <a:r>
              <a:rPr lang="et-EE" dirty="0" err="1"/>
              <a:t>single-tasking</a:t>
            </a:r>
            <a:r>
              <a:rPr lang="et-EE" dirty="0"/>
              <a:t> vs </a:t>
            </a:r>
            <a:r>
              <a:rPr lang="et-EE" dirty="0" err="1"/>
              <a:t>multitasking</a:t>
            </a:r>
            <a:r>
              <a:rPr lang="et-EE" dirty="0"/>
              <a:t>, reaalajasüsteemid. Operatsioonisüsteemide alamsüsteemid: protsessihaldus, mäluhaldus, virtuaalmälu, failihaldus, mass-salvestus seadmed, sisend-väljundseadmed, kommunikatsioon.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233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1342B-A6EC-B847-8F2C-0816DFA3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Õpiväljundid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D3A5-E7C3-9047-B6CF-DF27170B1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Üliõpilasel on teadmised arvuti riistvaralistest komponentidest, nende tööpõhimõtetest ja omavahelisest sobivusest. Üliõpilane tunneb operatsioonisüsteemide olemust ja teab nende toimimispõhimõtteid.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69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err="1"/>
              <a:t>Eelteadmiste</a:t>
            </a:r>
            <a:r>
              <a:rPr lang="en-US" dirty="0"/>
              <a:t> test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78848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000" dirty="0"/>
              <a:t>https://</a:t>
            </a:r>
            <a:r>
              <a:rPr lang="en-GB" sz="6000" dirty="0" err="1"/>
              <a:t>bit.ly</a:t>
            </a:r>
            <a:r>
              <a:rPr lang="en-GB" sz="6000" dirty="0"/>
              <a:t>/31AWAu9</a:t>
            </a:r>
          </a:p>
          <a:p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1234383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08F9-775C-684D-BCC1-F2C9C245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Moodle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998BDF-BF12-C04C-8A96-E215C5CCD003}"/>
              </a:ext>
            </a:extLst>
          </p:cNvPr>
          <p:cNvSpPr txBox="1">
            <a:spLocks/>
          </p:cNvSpPr>
          <p:nvPr/>
        </p:nvSpPr>
        <p:spPr>
          <a:xfrm>
            <a:off x="3864735" y="2249487"/>
            <a:ext cx="364924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0EB909-930C-014C-86DE-34BD690B3544}"/>
              </a:ext>
            </a:extLst>
          </p:cNvPr>
          <p:cNvSpPr/>
          <p:nvPr/>
        </p:nvSpPr>
        <p:spPr>
          <a:xfrm>
            <a:off x="1141413" y="2450684"/>
            <a:ext cx="108357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en-GB" sz="4000" dirty="0" err="1"/>
              <a:t>Riistvara</a:t>
            </a:r>
            <a:r>
              <a:rPr lang="en-GB" sz="4000" dirty="0"/>
              <a:t> </a:t>
            </a:r>
            <a:r>
              <a:rPr lang="en-GB" sz="4000" dirty="0" err="1"/>
              <a:t>ja</a:t>
            </a:r>
            <a:r>
              <a:rPr lang="en-GB" sz="4000" dirty="0"/>
              <a:t> </a:t>
            </a:r>
            <a:r>
              <a:rPr lang="en-GB" sz="4000" dirty="0" err="1"/>
              <a:t>operatsioonisüsteemide</a:t>
            </a:r>
            <a:r>
              <a:rPr lang="en-GB" sz="4000" dirty="0"/>
              <a:t> </a:t>
            </a:r>
            <a:r>
              <a:rPr lang="en-GB" sz="4000" dirty="0" err="1"/>
              <a:t>alused</a:t>
            </a:r>
            <a:r>
              <a:rPr lang="en-GB" sz="4000" dirty="0"/>
              <a:t> HKI5085.HK</a:t>
            </a:r>
          </a:p>
          <a:p>
            <a:pPr fontAlgn="ctr"/>
            <a:endParaRPr lang="en-GB" sz="4000" dirty="0"/>
          </a:p>
          <a:p>
            <a:pPr fontAlgn="ctr"/>
            <a:r>
              <a:rPr lang="en-GB" sz="4000" dirty="0" err="1"/>
              <a:t>Registreerimise</a:t>
            </a:r>
            <a:r>
              <a:rPr lang="en-GB" sz="4000" dirty="0"/>
              <a:t> </a:t>
            </a:r>
            <a:r>
              <a:rPr lang="en-GB" sz="4000" dirty="0" err="1"/>
              <a:t>kood</a:t>
            </a:r>
            <a:r>
              <a:rPr lang="en-GB" sz="4000" dirty="0"/>
              <a:t>: </a:t>
            </a:r>
            <a:r>
              <a:rPr lang="en-GB" sz="4000" dirty="0" err="1"/>
              <a:t>Haapsalu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1117119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31600</TotalTime>
  <Words>1983</Words>
  <Application>Microsoft Office PowerPoint</Application>
  <PresentationFormat>Laiekraan</PresentationFormat>
  <Paragraphs>433</Paragraphs>
  <Slides>44</Slides>
  <Notes>31</Notes>
  <HiddenSlides>0</HiddenSlides>
  <MMClips>0</MMClips>
  <ScaleCrop>false</ScaleCrop>
  <HeadingPairs>
    <vt:vector size="6" baseType="variant">
      <vt:variant>
        <vt:lpstr>Kasutatud fondid</vt:lpstr>
      </vt:variant>
      <vt:variant>
        <vt:i4>3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44</vt:i4>
      </vt:variant>
    </vt:vector>
  </HeadingPairs>
  <TitlesOfParts>
    <vt:vector size="48" baseType="lpstr">
      <vt:lpstr>Arial</vt:lpstr>
      <vt:lpstr>Calibri</vt:lpstr>
      <vt:lpstr>Tw Cen MT</vt:lpstr>
      <vt:lpstr>Circuit</vt:lpstr>
      <vt:lpstr>Riistvara ja operatsioonisüsteemide alused  HKI5085.HK </vt:lpstr>
      <vt:lpstr>Minust</vt:lpstr>
      <vt:lpstr>Esimene kokkupuude</vt:lpstr>
      <vt:lpstr>Tutvumisring </vt:lpstr>
      <vt:lpstr>Aine eesmärk</vt:lpstr>
      <vt:lpstr>Aine lühikirjeldus</vt:lpstr>
      <vt:lpstr>Õpiväljundid</vt:lpstr>
      <vt:lpstr>Eelteadmiste test</vt:lpstr>
      <vt:lpstr>Moodle</vt:lpstr>
      <vt:lpstr>Kahendsüsteem</vt:lpstr>
      <vt:lpstr>Kahendsüsteem</vt:lpstr>
      <vt:lpstr>Kahendsüsteem Binary decimal</vt:lpstr>
      <vt:lpstr>Kahendsüsteem Decimal  Binary</vt:lpstr>
      <vt:lpstr>MEGA VS MIBI</vt:lpstr>
      <vt:lpstr>MEGA VS MIBI</vt:lpstr>
      <vt:lpstr>MEGA VS MIBI</vt:lpstr>
      <vt:lpstr>Arvuti</vt:lpstr>
      <vt:lpstr>Millest koosneb arvuti?</vt:lpstr>
      <vt:lpstr>Protsessor</vt:lpstr>
      <vt:lpstr>Protsessor</vt:lpstr>
      <vt:lpstr>Protsessor</vt:lpstr>
      <vt:lpstr>Protsessor</vt:lpstr>
      <vt:lpstr>Moore’I seadus</vt:lpstr>
      <vt:lpstr>PowerPointi esitlus</vt:lpstr>
      <vt:lpstr>Protsessori jahutus</vt:lpstr>
      <vt:lpstr>PowerPointi esitlus</vt:lpstr>
      <vt:lpstr>Vaheülesanne</vt:lpstr>
      <vt:lpstr>Emaplaat</vt:lpstr>
      <vt:lpstr>Emaplaat</vt:lpstr>
      <vt:lpstr>BIOS – Basic Input-Output System</vt:lpstr>
      <vt:lpstr>UEFI - Unified Extensible Firmware Interface</vt:lpstr>
      <vt:lpstr>Suurus (Form factor)</vt:lpstr>
      <vt:lpstr>Protsessori pesa (socket)</vt:lpstr>
      <vt:lpstr>Kiibistik (chipset)</vt:lpstr>
      <vt:lpstr>PESAD (SLOTS)</vt:lpstr>
      <vt:lpstr>Ühendused</vt:lpstr>
      <vt:lpstr>Vaheülesanne</vt:lpstr>
      <vt:lpstr>Mälud</vt:lpstr>
      <vt:lpstr>Mälud</vt:lpstr>
      <vt:lpstr>Mälud</vt:lpstr>
      <vt:lpstr>Vaheülesanne</vt:lpstr>
      <vt:lpstr>Kodune töö</vt:lpstr>
      <vt:lpstr>Koduse töö teemad</vt:lpstr>
      <vt:lpstr>Allikad: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Riistvara ja operatsioonisüsteemide alused</dc:title>
  <dc:creator>Microsoft Office User</dc:creator>
  <cp:lastModifiedBy>Martti Raavel</cp:lastModifiedBy>
  <cp:revision>144</cp:revision>
  <dcterms:created xsi:type="dcterms:W3CDTF">2019-08-18T10:01:28Z</dcterms:created>
  <dcterms:modified xsi:type="dcterms:W3CDTF">2021-05-04T09:51:32Z</dcterms:modified>
</cp:coreProperties>
</file>

<file path=docProps/thumbnail.jpeg>
</file>